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29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8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60827-972D-481B-A1EE-4DF894C692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AD7022-5FA3-4D63-A2F6-4686DF0D7D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E4C89C-88B8-46DD-9A2C-16611D369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B439E-CA5E-4D5C-91AB-65FC1EFF69DF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46030B-F3B0-41DB-8162-69266F4C7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9B5A2A-5C22-4AC4-8F5B-867C0A03A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7BD61-632F-4B77-876D-8AF7A2FD7A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2699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6D9E5-D9CE-41EB-99D8-8F5D8448F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630D9D-12CF-4A45-87C7-C056E73E6F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D98D21-230E-4A1A-9105-40261E4D8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B439E-CA5E-4D5C-91AB-65FC1EFF69DF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92EF26-0B7D-4F05-9D16-611C8369B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4C945A-4D31-4724-8A67-AF1876747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7BD61-632F-4B77-876D-8AF7A2FD7A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1354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98C5F8-FAD7-45A7-8D9C-BB5E342621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C5AD1A-7444-4598-AF79-FCFF9CCBCA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A3E902-91A0-458E-8697-709692634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B439E-CA5E-4D5C-91AB-65FC1EFF69DF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1C83D0-7B0A-4189-AC67-3F36E4E40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0C3565-94E5-48CE-A58D-772D21579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7BD61-632F-4B77-876D-8AF7A2FD7A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747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7B275-C181-4859-9075-DC7BB774A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156748-D9C9-45A6-9F44-6DB11E64A3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C2FAB0-CECC-4B67-92CA-10EE0FB58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B439E-CA5E-4D5C-91AB-65FC1EFF69DF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E88545-2FE8-4E0E-A02E-6D90B4385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81726D-E2BB-4555-82B7-5384728A8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7BD61-632F-4B77-876D-8AF7A2FD7A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8480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691B2-27D3-474C-ACF2-BB5E734CB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5B6501-B1F1-4328-8479-0254016ECC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33BB2F-E0FD-481A-8AD1-B08E33564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B439E-CA5E-4D5C-91AB-65FC1EFF69DF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2A31DC-E730-4A5C-9E5A-6CBAB3F6D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76C984-A50A-4D04-86B8-FB33CD497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7BD61-632F-4B77-876D-8AF7A2FD7A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8539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5828E-F9AE-4445-982B-043F21B1C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D8498D-52B4-40E2-B4F2-6EE9D8A006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42B14D-00A3-42D9-8559-15FACB7DC4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8A5009-640A-4EF0-B83D-CC8CDEBDB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B439E-CA5E-4D5C-91AB-65FC1EFF69DF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741121-BAEA-4F5A-8519-653710DE6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E8CB0C-0E4C-4CF2-8AD6-1AE95E209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7BD61-632F-4B77-876D-8AF7A2FD7A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2967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03F87-3F84-4716-808F-9AFB4BD09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DE32C3-CAD1-40E9-B87B-0487CFC13B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11BC4D-E039-4835-A1B6-5B3D149DAA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AB3A7E-344C-48A5-B0C0-B711217B0E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6F8E65-673A-4C93-B484-7F51F79769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2FAD864-66EF-48C8-9E7E-9FFD981C4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B439E-CA5E-4D5C-91AB-65FC1EFF69DF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4BAC7B-4907-4A49-A824-368F51F06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08B456-6AB1-4AE5-941E-959A17164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7BD61-632F-4B77-876D-8AF7A2FD7A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573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D7890-8351-4B69-B400-A2A1D0410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BD8DEF-A6A0-4138-B746-7C762952D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B439E-CA5E-4D5C-91AB-65FC1EFF69DF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3B415B-68D5-4676-8F37-3AB5195B1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A6BE25-7138-4891-BA9B-64B3D4737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7BD61-632F-4B77-876D-8AF7A2FD7A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311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C4A8AD-5CDE-418F-978F-BEA7100B7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B439E-CA5E-4D5C-91AB-65FC1EFF69DF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6FA9ED-229D-4FF4-9CC0-79DEFC3C0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EC7368-74FE-4A33-AC6B-55437FEC9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7BD61-632F-4B77-876D-8AF7A2FD7A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4413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251FB3-B2E3-4A71-A581-FA2B58097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6BB74E-0358-40DA-9EB8-70E39CB20E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B10D41-B781-4EF0-B9C0-557881B7B0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CC7EFC-F41B-4749-B825-1B64C0DBA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B439E-CA5E-4D5C-91AB-65FC1EFF69DF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AE12EE-7295-4BED-8A33-2D6083047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B00E20-8FDF-4A12-963F-35CB39091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7BD61-632F-4B77-876D-8AF7A2FD7A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2930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D7FBB-7795-46B5-B6F4-8925F7595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982277-46A6-4A07-9DC0-E2D9C145AF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78ACA2-294A-4C0F-803A-F1AF5CF935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D69620-17A0-4F06-9894-669BF7E25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B439E-CA5E-4D5C-91AB-65FC1EFF69DF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790416-7F65-4F00-803E-F80B3E4C8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AE0A1D-5D70-4A6F-A7D9-03138F9E2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7BD61-632F-4B77-876D-8AF7A2FD7A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933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416D67-315F-476A-AD58-AA279FC8B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F25C77-BE78-4613-B360-657052115A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4E5539-67FD-4C5E-A193-86F9B8831A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B439E-CA5E-4D5C-91AB-65FC1EFF69DF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CA3817-A021-4C23-8197-D1A6F75FFA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2E4F0E-A833-4388-A06A-16AC691862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7BD61-632F-4B77-876D-8AF7A2FD7A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4413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8A25EEF-1D28-4716-A3B4-AD4213B5C3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E05A0C4-1680-465E-B402-95B6855872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67225" y="406400"/>
            <a:ext cx="7395036" cy="946150"/>
          </a:xfrm>
        </p:spPr>
        <p:txBody>
          <a:bodyPr anchor="t">
            <a:normAutofit fontScale="90000"/>
          </a:bodyPr>
          <a:lstStyle/>
          <a:p>
            <a:pPr algn="r"/>
            <a:r>
              <a:rPr lang="en-GB" sz="40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“It’s for your own good!”</a:t>
            </a:r>
            <a:br>
              <a:rPr lang="en-GB" sz="40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sz="31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John 16:8-11</a:t>
            </a:r>
          </a:p>
        </p:txBody>
      </p:sp>
    </p:spTree>
    <p:extLst>
      <p:ext uri="{BB962C8B-B14F-4D97-AF65-F5344CB8AC3E}">
        <p14:creationId xmlns:p14="http://schemas.microsoft.com/office/powerpoint/2010/main" val="3662307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8A25EEF-1D28-4716-A3B4-AD4213B5C3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E05A0C4-1680-465E-B402-95B6855872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67225" y="406400"/>
            <a:ext cx="7395036" cy="946150"/>
          </a:xfrm>
        </p:spPr>
        <p:txBody>
          <a:bodyPr anchor="t">
            <a:normAutofit fontScale="90000"/>
          </a:bodyPr>
          <a:lstStyle/>
          <a:p>
            <a:pPr algn="r"/>
            <a:r>
              <a:rPr lang="en-GB" sz="40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“It’s for your own good!”</a:t>
            </a:r>
            <a:br>
              <a:rPr lang="en-GB" sz="40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sz="31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John 16:8-11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0FF0F10-C92B-4AE0-BBBC-63619835CAC7}"/>
              </a:ext>
            </a:extLst>
          </p:cNvPr>
          <p:cNvSpPr txBox="1"/>
          <p:nvPr/>
        </p:nvSpPr>
        <p:spPr>
          <a:xfrm>
            <a:off x="361950" y="1266825"/>
            <a:ext cx="860107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Font typeface="Wingdings" panose="05000000000000000000" pitchFamily="2" charset="2"/>
              <a:buChar char="v"/>
            </a:pP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need for teaching</a:t>
            </a:r>
          </a:p>
          <a:p>
            <a:pPr marL="361950" indent="-361950">
              <a:buFont typeface="Wingdings" panose="05000000000000000000" pitchFamily="2" charset="2"/>
              <a:buChar char="v"/>
            </a:pP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Main thrust</a:t>
            </a:r>
          </a:p>
          <a:p>
            <a:pPr marL="361950" indent="-361950">
              <a:buFont typeface="Wingdings" panose="05000000000000000000" pitchFamily="2" charset="2"/>
              <a:buChar char="v"/>
            </a:pP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“Comforter?”</a:t>
            </a:r>
          </a:p>
          <a:p>
            <a:pPr marL="361950" indent="-361950">
              <a:buFont typeface="Wingdings" panose="05000000000000000000" pitchFamily="2" charset="2"/>
              <a:buChar char="v"/>
            </a:pP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Jesus’ remedy for troubled Christians</a:t>
            </a:r>
          </a:p>
          <a:p>
            <a:pPr marL="361950" indent="-361950">
              <a:buFont typeface="Wingdings" panose="05000000000000000000" pitchFamily="2" charset="2"/>
              <a:buChar char="v"/>
            </a:pP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Hated by the world</a:t>
            </a:r>
          </a:p>
          <a:p>
            <a:pPr marL="361950" indent="-361950">
              <a:buFont typeface="Wingdings" panose="05000000000000000000" pitchFamily="2" charset="2"/>
              <a:buChar char="v"/>
            </a:pP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“Falling away?”</a:t>
            </a:r>
          </a:p>
          <a:p>
            <a:pPr marL="361950" indent="-361950">
              <a:buFont typeface="Wingdings" panose="05000000000000000000" pitchFamily="2" charset="2"/>
              <a:buChar char="v"/>
            </a:pP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“None of you asks, ‘where are you going?’”</a:t>
            </a:r>
          </a:p>
          <a:p>
            <a:pPr marL="361950" indent="-361950">
              <a:buFont typeface="Wingdings" panose="05000000000000000000" pitchFamily="2" charset="2"/>
              <a:buChar char="v"/>
            </a:pP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Role of Holy Spirit!</a:t>
            </a:r>
          </a:p>
          <a:p>
            <a:pPr marL="361950" indent="-361950">
              <a:buFont typeface="Wingdings" panose="05000000000000000000" pitchFamily="2" charset="2"/>
              <a:buChar char="v"/>
            </a:pPr>
            <a:r>
              <a:rPr lang="en-GB" sz="2800" b="1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Transformed disciples!</a:t>
            </a:r>
          </a:p>
        </p:txBody>
      </p:sp>
    </p:spTree>
    <p:extLst>
      <p:ext uri="{BB962C8B-B14F-4D97-AF65-F5344CB8AC3E}">
        <p14:creationId xmlns:p14="http://schemas.microsoft.com/office/powerpoint/2010/main" val="4212810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8A25EEF-1D28-4716-A3B4-AD4213B5C3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E05A0C4-1680-465E-B402-95B6855872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67225" y="406400"/>
            <a:ext cx="7395036" cy="946150"/>
          </a:xfrm>
        </p:spPr>
        <p:txBody>
          <a:bodyPr anchor="t">
            <a:normAutofit fontScale="90000"/>
          </a:bodyPr>
          <a:lstStyle/>
          <a:p>
            <a:pPr algn="r"/>
            <a:r>
              <a:rPr lang="en-GB" sz="40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“It’s for your own good!”</a:t>
            </a:r>
            <a:br>
              <a:rPr lang="en-GB" sz="40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sz="31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John 16:8-11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0FF0F10-C92B-4AE0-BBBC-63619835CAC7}"/>
              </a:ext>
            </a:extLst>
          </p:cNvPr>
          <p:cNvSpPr txBox="1"/>
          <p:nvPr/>
        </p:nvSpPr>
        <p:spPr>
          <a:xfrm>
            <a:off x="361950" y="1266825"/>
            <a:ext cx="86010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n w="6350">
                  <a:solidFill>
                    <a:srgbClr val="002060"/>
                  </a:solidFill>
                </a:ln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</a:t>
            </a:r>
            <a:r>
              <a:rPr lang="en-GB" sz="2800" b="1" dirty="0">
                <a:ln w="6350">
                  <a:solidFill>
                    <a:schemeClr val="bg1"/>
                  </a:solidFill>
                </a:ln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b="1" dirty="0">
                <a:ln w="6350">
                  <a:solidFill>
                    <a:srgbClr val="002060"/>
                  </a:solidFill>
                </a:ln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Holy Spirit convicts of sin v.8a</a:t>
            </a:r>
          </a:p>
        </p:txBody>
      </p:sp>
    </p:spTree>
    <p:extLst>
      <p:ext uri="{BB962C8B-B14F-4D97-AF65-F5344CB8AC3E}">
        <p14:creationId xmlns:p14="http://schemas.microsoft.com/office/powerpoint/2010/main" val="2848609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8A25EEF-1D28-4716-A3B4-AD4213B5C3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E05A0C4-1680-465E-B402-95B6855872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67225" y="406400"/>
            <a:ext cx="7395036" cy="946150"/>
          </a:xfrm>
        </p:spPr>
        <p:txBody>
          <a:bodyPr anchor="t">
            <a:normAutofit fontScale="90000"/>
          </a:bodyPr>
          <a:lstStyle/>
          <a:p>
            <a:pPr algn="r"/>
            <a:r>
              <a:rPr lang="en-GB" sz="40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“It’s for your own good!”</a:t>
            </a:r>
            <a:br>
              <a:rPr lang="en-GB" sz="40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sz="31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John 16:8-11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0FF0F10-C92B-4AE0-BBBC-63619835CAC7}"/>
              </a:ext>
            </a:extLst>
          </p:cNvPr>
          <p:cNvSpPr txBox="1"/>
          <p:nvPr/>
        </p:nvSpPr>
        <p:spPr>
          <a:xfrm>
            <a:off x="361950" y="1266825"/>
            <a:ext cx="86010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n w="6350">
                  <a:solidFill>
                    <a:srgbClr val="002060"/>
                  </a:solidFill>
                </a:ln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</a:t>
            </a:r>
            <a:r>
              <a:rPr lang="en-GB" sz="2800" b="1" dirty="0">
                <a:ln w="6350">
                  <a:solidFill>
                    <a:schemeClr val="bg1"/>
                  </a:solidFill>
                </a:ln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b="1" dirty="0">
                <a:ln w="6350">
                  <a:solidFill>
                    <a:srgbClr val="002060"/>
                  </a:solidFill>
                </a:ln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Holy Spirit convicts of sin v.8a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177863B-E390-4292-B892-1555B3D0207E}"/>
              </a:ext>
            </a:extLst>
          </p:cNvPr>
          <p:cNvSpPr txBox="1"/>
          <p:nvPr/>
        </p:nvSpPr>
        <p:spPr>
          <a:xfrm>
            <a:off x="864000" y="1800000"/>
            <a:ext cx="58007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42925" indent="-542925">
              <a:buFont typeface="Wingdings" panose="05000000000000000000" pitchFamily="2" charset="2"/>
              <a:buChar char="Ø"/>
            </a:pPr>
            <a:r>
              <a:rPr lang="en-GB" sz="2800" b="1" dirty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“to convict”</a:t>
            </a:r>
          </a:p>
        </p:txBody>
      </p:sp>
    </p:spTree>
    <p:extLst>
      <p:ext uri="{BB962C8B-B14F-4D97-AF65-F5344CB8AC3E}">
        <p14:creationId xmlns:p14="http://schemas.microsoft.com/office/powerpoint/2010/main" val="2874585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8A25EEF-1D28-4716-A3B4-AD4213B5C3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E05A0C4-1680-465E-B402-95B6855872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67225" y="406400"/>
            <a:ext cx="7395036" cy="946150"/>
          </a:xfrm>
        </p:spPr>
        <p:txBody>
          <a:bodyPr anchor="t">
            <a:normAutofit fontScale="90000"/>
          </a:bodyPr>
          <a:lstStyle/>
          <a:p>
            <a:pPr algn="r"/>
            <a:r>
              <a:rPr lang="en-GB" sz="40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“It’s for your own good!”</a:t>
            </a:r>
            <a:br>
              <a:rPr lang="en-GB" sz="40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sz="31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John 16:8-11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0FF0F10-C92B-4AE0-BBBC-63619835CAC7}"/>
              </a:ext>
            </a:extLst>
          </p:cNvPr>
          <p:cNvSpPr txBox="1"/>
          <p:nvPr/>
        </p:nvSpPr>
        <p:spPr>
          <a:xfrm>
            <a:off x="361950" y="1266825"/>
            <a:ext cx="86010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n w="6350">
                  <a:solidFill>
                    <a:srgbClr val="002060"/>
                  </a:solidFill>
                </a:ln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</a:t>
            </a:r>
            <a:r>
              <a:rPr lang="en-GB" sz="2800" b="1" dirty="0">
                <a:ln w="6350">
                  <a:solidFill>
                    <a:schemeClr val="bg1"/>
                  </a:solidFill>
                </a:ln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b="1" dirty="0">
                <a:ln w="6350">
                  <a:solidFill>
                    <a:srgbClr val="002060"/>
                  </a:solidFill>
                </a:ln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Holy Spirit convicts of sin v.8a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177863B-E390-4292-B892-1555B3D0207E}"/>
              </a:ext>
            </a:extLst>
          </p:cNvPr>
          <p:cNvSpPr txBox="1"/>
          <p:nvPr/>
        </p:nvSpPr>
        <p:spPr>
          <a:xfrm>
            <a:off x="864000" y="1800000"/>
            <a:ext cx="580072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42925" indent="-542925">
              <a:buFont typeface="Wingdings" panose="05000000000000000000" pitchFamily="2" charset="2"/>
              <a:buChar char="Ø"/>
            </a:pPr>
            <a:r>
              <a:rPr lang="en-GB" sz="2400" b="1" dirty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“to convict”</a:t>
            </a:r>
          </a:p>
          <a:p>
            <a:pPr marL="542925" indent="-542925">
              <a:buFont typeface="Wingdings" panose="05000000000000000000" pitchFamily="2" charset="2"/>
              <a:buChar char="Ø"/>
            </a:pPr>
            <a:r>
              <a:rPr lang="en-GB" sz="2800" b="1" dirty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 confrontations</a:t>
            </a:r>
          </a:p>
        </p:txBody>
      </p:sp>
    </p:spTree>
    <p:extLst>
      <p:ext uri="{BB962C8B-B14F-4D97-AF65-F5344CB8AC3E}">
        <p14:creationId xmlns:p14="http://schemas.microsoft.com/office/powerpoint/2010/main" val="3626228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8A25EEF-1D28-4716-A3B4-AD4213B5C3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E05A0C4-1680-465E-B402-95B6855872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67225" y="406400"/>
            <a:ext cx="7395036" cy="946150"/>
          </a:xfrm>
        </p:spPr>
        <p:txBody>
          <a:bodyPr anchor="t">
            <a:normAutofit fontScale="90000"/>
          </a:bodyPr>
          <a:lstStyle/>
          <a:p>
            <a:pPr algn="r"/>
            <a:r>
              <a:rPr lang="en-GB" sz="40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“It’s for your own good!”</a:t>
            </a:r>
            <a:br>
              <a:rPr lang="en-GB" sz="40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sz="31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John 16:8-11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0FF0F10-C92B-4AE0-BBBC-63619835CAC7}"/>
              </a:ext>
            </a:extLst>
          </p:cNvPr>
          <p:cNvSpPr txBox="1"/>
          <p:nvPr/>
        </p:nvSpPr>
        <p:spPr>
          <a:xfrm>
            <a:off x="361950" y="1266825"/>
            <a:ext cx="86010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n w="6350">
                  <a:solidFill>
                    <a:srgbClr val="002060"/>
                  </a:solidFill>
                </a:ln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</a:t>
            </a:r>
            <a:r>
              <a:rPr lang="en-GB" sz="2800" b="1" dirty="0">
                <a:ln w="6350">
                  <a:solidFill>
                    <a:schemeClr val="bg1"/>
                  </a:solidFill>
                </a:ln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b="1" dirty="0">
                <a:ln w="6350">
                  <a:solidFill>
                    <a:srgbClr val="002060"/>
                  </a:solidFill>
                </a:ln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Holy Spirit convicts of sin v.8a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177863B-E390-4292-B892-1555B3D0207E}"/>
              </a:ext>
            </a:extLst>
          </p:cNvPr>
          <p:cNvSpPr txBox="1"/>
          <p:nvPr/>
        </p:nvSpPr>
        <p:spPr>
          <a:xfrm>
            <a:off x="864000" y="1800000"/>
            <a:ext cx="7394175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42925" indent="-542925">
              <a:buFont typeface="Wingdings" panose="05000000000000000000" pitchFamily="2" charset="2"/>
              <a:buChar char="Ø"/>
            </a:pPr>
            <a:r>
              <a:rPr lang="en-GB" sz="2400" b="1" dirty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“to convict”</a:t>
            </a:r>
          </a:p>
          <a:p>
            <a:pPr marL="542925" indent="-542925">
              <a:buFont typeface="Wingdings" panose="05000000000000000000" pitchFamily="2" charset="2"/>
              <a:buChar char="Ø"/>
            </a:pPr>
            <a:r>
              <a:rPr lang="en-GB" sz="2400" b="1" dirty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 confrontations</a:t>
            </a:r>
          </a:p>
          <a:p>
            <a:pPr marL="542925" indent="-542925">
              <a:buFont typeface="Wingdings" panose="05000000000000000000" pitchFamily="2" charset="2"/>
              <a:buChar char="Ø"/>
            </a:pPr>
            <a:r>
              <a:rPr lang="en-GB" sz="2800" b="1" dirty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Last OT prophet - John</a:t>
            </a:r>
          </a:p>
        </p:txBody>
      </p:sp>
    </p:spTree>
    <p:extLst>
      <p:ext uri="{BB962C8B-B14F-4D97-AF65-F5344CB8AC3E}">
        <p14:creationId xmlns:p14="http://schemas.microsoft.com/office/powerpoint/2010/main" val="934088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8A25EEF-1D28-4716-A3B4-AD4213B5C3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E05A0C4-1680-465E-B402-95B6855872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67225" y="406400"/>
            <a:ext cx="7395036" cy="946150"/>
          </a:xfrm>
        </p:spPr>
        <p:txBody>
          <a:bodyPr anchor="t">
            <a:normAutofit fontScale="90000"/>
          </a:bodyPr>
          <a:lstStyle/>
          <a:p>
            <a:pPr algn="r"/>
            <a:r>
              <a:rPr lang="en-GB" sz="40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“It’s for your own good!”</a:t>
            </a:r>
            <a:br>
              <a:rPr lang="en-GB" sz="40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sz="31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John 16:8-11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0FF0F10-C92B-4AE0-BBBC-63619835CAC7}"/>
              </a:ext>
            </a:extLst>
          </p:cNvPr>
          <p:cNvSpPr txBox="1"/>
          <p:nvPr/>
        </p:nvSpPr>
        <p:spPr>
          <a:xfrm>
            <a:off x="361950" y="1266825"/>
            <a:ext cx="86010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n w="6350">
                  <a:solidFill>
                    <a:srgbClr val="002060"/>
                  </a:solidFill>
                </a:ln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</a:t>
            </a:r>
            <a:r>
              <a:rPr lang="en-GB" sz="2800" b="1" dirty="0">
                <a:ln w="6350">
                  <a:solidFill>
                    <a:schemeClr val="bg1"/>
                  </a:solidFill>
                </a:ln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b="1" dirty="0">
                <a:ln w="6350">
                  <a:solidFill>
                    <a:srgbClr val="002060"/>
                  </a:solidFill>
                </a:ln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Holy Spirit convicts of sin v.8a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177863B-E390-4292-B892-1555B3D0207E}"/>
              </a:ext>
            </a:extLst>
          </p:cNvPr>
          <p:cNvSpPr txBox="1"/>
          <p:nvPr/>
        </p:nvSpPr>
        <p:spPr>
          <a:xfrm>
            <a:off x="864000" y="1800000"/>
            <a:ext cx="7394175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42925" indent="-542925">
              <a:buFont typeface="Wingdings" panose="05000000000000000000" pitchFamily="2" charset="2"/>
              <a:buChar char="Ø"/>
            </a:pPr>
            <a:r>
              <a:rPr lang="en-GB" sz="2400" b="1" dirty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“to convict”</a:t>
            </a:r>
          </a:p>
          <a:p>
            <a:pPr marL="542925" indent="-542925">
              <a:buFont typeface="Wingdings" panose="05000000000000000000" pitchFamily="2" charset="2"/>
              <a:buChar char="Ø"/>
            </a:pPr>
            <a:r>
              <a:rPr lang="en-GB" sz="2400" b="1" dirty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 confrontations</a:t>
            </a:r>
          </a:p>
          <a:p>
            <a:pPr marL="542925" indent="-542925">
              <a:buFont typeface="Wingdings" panose="05000000000000000000" pitchFamily="2" charset="2"/>
              <a:buChar char="Ø"/>
            </a:pPr>
            <a:r>
              <a:rPr lang="en-GB" sz="2400" b="1" dirty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Last OT prophet – John</a:t>
            </a:r>
          </a:p>
          <a:p>
            <a:pPr marL="542925" indent="-542925">
              <a:buFont typeface="Wingdings" panose="05000000000000000000" pitchFamily="2" charset="2"/>
              <a:buChar char="Ø"/>
            </a:pPr>
            <a:r>
              <a:rPr lang="en-GB" sz="2800" b="1" dirty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Challenge of Pentecost</a:t>
            </a:r>
          </a:p>
        </p:txBody>
      </p:sp>
    </p:spTree>
    <p:extLst>
      <p:ext uri="{BB962C8B-B14F-4D97-AF65-F5344CB8AC3E}">
        <p14:creationId xmlns:p14="http://schemas.microsoft.com/office/powerpoint/2010/main" val="2136262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8A25EEF-1D28-4716-A3B4-AD4213B5C3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E05A0C4-1680-465E-B402-95B6855872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67225" y="406400"/>
            <a:ext cx="7395036" cy="946150"/>
          </a:xfrm>
        </p:spPr>
        <p:txBody>
          <a:bodyPr anchor="t">
            <a:normAutofit fontScale="90000"/>
          </a:bodyPr>
          <a:lstStyle/>
          <a:p>
            <a:pPr algn="r"/>
            <a:r>
              <a:rPr lang="en-GB" sz="40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“It’s for your own good!”</a:t>
            </a:r>
            <a:br>
              <a:rPr lang="en-GB" sz="40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sz="31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John 16:1-11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0FF0F10-C92B-4AE0-BBBC-63619835CAC7}"/>
              </a:ext>
            </a:extLst>
          </p:cNvPr>
          <p:cNvSpPr txBox="1"/>
          <p:nvPr/>
        </p:nvSpPr>
        <p:spPr>
          <a:xfrm>
            <a:off x="361950" y="1266825"/>
            <a:ext cx="890587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2400" b="1" dirty="0">
                <a:ln w="6350">
                  <a:solidFill>
                    <a:srgbClr val="002060"/>
                  </a:solidFill>
                </a:ln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Holy Spirit convicts of sin v.8a</a:t>
            </a:r>
          </a:p>
          <a:p>
            <a:pPr marL="514350" indent="-514350">
              <a:buAutoNum type="arabicPeriod"/>
            </a:pPr>
            <a:r>
              <a:rPr lang="en-GB" sz="2800" b="1" dirty="0">
                <a:ln w="6350">
                  <a:solidFill>
                    <a:srgbClr val="002060"/>
                  </a:solidFill>
                </a:ln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Holy Spirit convicts of righteousness v.8b</a:t>
            </a:r>
          </a:p>
        </p:txBody>
      </p:sp>
    </p:spTree>
    <p:extLst>
      <p:ext uri="{BB962C8B-B14F-4D97-AF65-F5344CB8AC3E}">
        <p14:creationId xmlns:p14="http://schemas.microsoft.com/office/powerpoint/2010/main" val="3582139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8A25EEF-1D28-4716-A3B4-AD4213B5C3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E05A0C4-1680-465E-B402-95B6855872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67225" y="406400"/>
            <a:ext cx="7395036" cy="946150"/>
          </a:xfrm>
        </p:spPr>
        <p:txBody>
          <a:bodyPr anchor="t">
            <a:normAutofit fontScale="90000"/>
          </a:bodyPr>
          <a:lstStyle/>
          <a:p>
            <a:pPr algn="r"/>
            <a:r>
              <a:rPr lang="en-GB" sz="40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“It’s for your own good!”</a:t>
            </a:r>
            <a:br>
              <a:rPr lang="en-GB" sz="40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sz="31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John 16:8-11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0FF0F10-C92B-4AE0-BBBC-63619835CAC7}"/>
              </a:ext>
            </a:extLst>
          </p:cNvPr>
          <p:cNvSpPr txBox="1"/>
          <p:nvPr/>
        </p:nvSpPr>
        <p:spPr>
          <a:xfrm>
            <a:off x="361950" y="1266825"/>
            <a:ext cx="890587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2400" b="1" dirty="0">
                <a:ln w="6350">
                  <a:solidFill>
                    <a:srgbClr val="002060"/>
                  </a:solidFill>
                </a:ln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Holy Spirit convicts of sin v.8a</a:t>
            </a:r>
          </a:p>
          <a:p>
            <a:pPr marL="514350" indent="-514350">
              <a:buAutoNum type="arabicPeriod"/>
            </a:pPr>
            <a:r>
              <a:rPr lang="en-GB" sz="2800" b="1" dirty="0">
                <a:ln w="6350">
                  <a:solidFill>
                    <a:srgbClr val="002060"/>
                  </a:solidFill>
                </a:ln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Holy Spirit convicts of righteousness v.8b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DD4590-2E12-4768-A135-4E275B4CADAD}"/>
              </a:ext>
            </a:extLst>
          </p:cNvPr>
          <p:cNvSpPr txBox="1"/>
          <p:nvPr/>
        </p:nvSpPr>
        <p:spPr>
          <a:xfrm>
            <a:off x="864000" y="2159377"/>
            <a:ext cx="94202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42925" indent="-542925">
              <a:buFont typeface="Wingdings" panose="05000000000000000000" pitchFamily="2" charset="2"/>
              <a:buChar char="Ø"/>
            </a:pPr>
            <a:r>
              <a:rPr lang="en-GB" sz="2800" b="1" dirty="0">
                <a:ln w="6350">
                  <a:solidFill>
                    <a:srgbClr val="002060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Exposure of self-righteousness</a:t>
            </a:r>
          </a:p>
        </p:txBody>
      </p:sp>
    </p:spTree>
    <p:extLst>
      <p:ext uri="{BB962C8B-B14F-4D97-AF65-F5344CB8AC3E}">
        <p14:creationId xmlns:p14="http://schemas.microsoft.com/office/powerpoint/2010/main" val="498696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8A25EEF-1D28-4716-A3B4-AD4213B5C3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E05A0C4-1680-465E-B402-95B6855872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67225" y="406400"/>
            <a:ext cx="7395036" cy="946150"/>
          </a:xfrm>
        </p:spPr>
        <p:txBody>
          <a:bodyPr anchor="t">
            <a:normAutofit fontScale="90000"/>
          </a:bodyPr>
          <a:lstStyle/>
          <a:p>
            <a:pPr algn="r"/>
            <a:r>
              <a:rPr lang="en-GB" sz="40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“It’s for your own good!”</a:t>
            </a:r>
            <a:br>
              <a:rPr lang="en-GB" sz="40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sz="31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John 16:8-11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0FF0F10-C92B-4AE0-BBBC-63619835CAC7}"/>
              </a:ext>
            </a:extLst>
          </p:cNvPr>
          <p:cNvSpPr txBox="1"/>
          <p:nvPr/>
        </p:nvSpPr>
        <p:spPr>
          <a:xfrm>
            <a:off x="361950" y="1266825"/>
            <a:ext cx="890587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2400" b="1" dirty="0">
                <a:ln w="6350">
                  <a:solidFill>
                    <a:srgbClr val="002060"/>
                  </a:solidFill>
                </a:ln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Holy Spirit convicts of sin v.8a</a:t>
            </a:r>
          </a:p>
          <a:p>
            <a:pPr marL="514350" indent="-514350">
              <a:buAutoNum type="arabicPeriod"/>
            </a:pPr>
            <a:r>
              <a:rPr lang="en-GB" sz="2800" b="1" dirty="0">
                <a:ln w="6350">
                  <a:solidFill>
                    <a:srgbClr val="002060"/>
                  </a:solidFill>
                </a:ln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Holy Spirit convicts of righteousness v.8b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DD4590-2E12-4768-A135-4E275B4CADAD}"/>
              </a:ext>
            </a:extLst>
          </p:cNvPr>
          <p:cNvSpPr txBox="1"/>
          <p:nvPr/>
        </p:nvSpPr>
        <p:spPr>
          <a:xfrm>
            <a:off x="864000" y="2159377"/>
            <a:ext cx="942022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42925" indent="-542925">
              <a:buFont typeface="Wingdings" panose="05000000000000000000" pitchFamily="2" charset="2"/>
              <a:buChar char="Ø"/>
            </a:pPr>
            <a:r>
              <a:rPr lang="en-GB" sz="2400" b="1" dirty="0">
                <a:ln w="6350">
                  <a:solidFill>
                    <a:srgbClr val="002060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Exposure of self-righteousness</a:t>
            </a:r>
          </a:p>
          <a:p>
            <a:pPr marL="542925" indent="-542925">
              <a:buFont typeface="Wingdings" panose="05000000000000000000" pitchFamily="2" charset="2"/>
              <a:buChar char="Ø"/>
            </a:pPr>
            <a:r>
              <a:rPr lang="en-GB" sz="2800" b="1" dirty="0">
                <a:ln w="6350">
                  <a:solidFill>
                    <a:srgbClr val="002060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Church of Laodicea</a:t>
            </a:r>
          </a:p>
        </p:txBody>
      </p:sp>
    </p:spTree>
    <p:extLst>
      <p:ext uri="{BB962C8B-B14F-4D97-AF65-F5344CB8AC3E}">
        <p14:creationId xmlns:p14="http://schemas.microsoft.com/office/powerpoint/2010/main" val="2126220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8A25EEF-1D28-4716-A3B4-AD4213B5C3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E05A0C4-1680-465E-B402-95B6855872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67225" y="406400"/>
            <a:ext cx="7395036" cy="946150"/>
          </a:xfrm>
        </p:spPr>
        <p:txBody>
          <a:bodyPr anchor="t">
            <a:normAutofit fontScale="90000"/>
          </a:bodyPr>
          <a:lstStyle/>
          <a:p>
            <a:pPr algn="r"/>
            <a:r>
              <a:rPr lang="en-GB" sz="40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“It’s for your own good!”</a:t>
            </a:r>
            <a:br>
              <a:rPr lang="en-GB" sz="40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sz="31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John 16:8-11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0FF0F10-C92B-4AE0-BBBC-63619835CAC7}"/>
              </a:ext>
            </a:extLst>
          </p:cNvPr>
          <p:cNvSpPr txBox="1"/>
          <p:nvPr/>
        </p:nvSpPr>
        <p:spPr>
          <a:xfrm>
            <a:off x="361950" y="1266825"/>
            <a:ext cx="890587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2400" b="1" dirty="0">
                <a:ln w="6350">
                  <a:solidFill>
                    <a:srgbClr val="002060"/>
                  </a:solidFill>
                </a:ln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Holy Spirit convicts of sin v.8a</a:t>
            </a:r>
          </a:p>
          <a:p>
            <a:pPr marL="514350" indent="-514350">
              <a:buAutoNum type="arabicPeriod"/>
            </a:pPr>
            <a:r>
              <a:rPr lang="en-GB" sz="2800" b="1" dirty="0">
                <a:ln w="6350">
                  <a:solidFill>
                    <a:srgbClr val="002060"/>
                  </a:solidFill>
                </a:ln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Holy Spirit convicts of righteousness v.8b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DD4590-2E12-4768-A135-4E275B4CADAD}"/>
              </a:ext>
            </a:extLst>
          </p:cNvPr>
          <p:cNvSpPr txBox="1"/>
          <p:nvPr/>
        </p:nvSpPr>
        <p:spPr>
          <a:xfrm>
            <a:off x="864000" y="2159377"/>
            <a:ext cx="9420225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42925" indent="-542925">
              <a:buFont typeface="Wingdings" panose="05000000000000000000" pitchFamily="2" charset="2"/>
              <a:buChar char="Ø"/>
            </a:pPr>
            <a:r>
              <a:rPr lang="en-GB" sz="2400" b="1" dirty="0">
                <a:ln w="6350">
                  <a:solidFill>
                    <a:srgbClr val="002060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Exposure of self-righteousness</a:t>
            </a:r>
          </a:p>
          <a:p>
            <a:pPr marL="542925" indent="-542925">
              <a:buFont typeface="Wingdings" panose="05000000000000000000" pitchFamily="2" charset="2"/>
              <a:buChar char="Ø"/>
            </a:pPr>
            <a:r>
              <a:rPr lang="en-GB" sz="2400" b="1" dirty="0">
                <a:ln w="6350">
                  <a:solidFill>
                    <a:srgbClr val="002060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Church of Laodicea</a:t>
            </a:r>
          </a:p>
          <a:p>
            <a:pPr marL="542925" indent="-542925">
              <a:buFont typeface="Wingdings" panose="05000000000000000000" pitchFamily="2" charset="2"/>
              <a:buChar char="Ø"/>
            </a:pPr>
            <a:r>
              <a:rPr lang="en-GB" sz="2800" b="1" dirty="0">
                <a:ln w="6350">
                  <a:solidFill>
                    <a:srgbClr val="002060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Pharisees</a:t>
            </a:r>
          </a:p>
        </p:txBody>
      </p:sp>
    </p:spTree>
    <p:extLst>
      <p:ext uri="{BB962C8B-B14F-4D97-AF65-F5344CB8AC3E}">
        <p14:creationId xmlns:p14="http://schemas.microsoft.com/office/powerpoint/2010/main" val="4137042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8A25EEF-1D28-4716-A3B4-AD4213B5C3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E05A0C4-1680-465E-B402-95B6855872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67225" y="406400"/>
            <a:ext cx="7395036" cy="946150"/>
          </a:xfrm>
        </p:spPr>
        <p:txBody>
          <a:bodyPr anchor="t">
            <a:normAutofit fontScale="90000"/>
          </a:bodyPr>
          <a:lstStyle/>
          <a:p>
            <a:pPr algn="r"/>
            <a:r>
              <a:rPr lang="en-GB" sz="40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“It’s for your own good!”</a:t>
            </a:r>
            <a:br>
              <a:rPr lang="en-GB" sz="40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sz="31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John 16:8-11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0FF0F10-C92B-4AE0-BBBC-63619835CAC7}"/>
              </a:ext>
            </a:extLst>
          </p:cNvPr>
          <p:cNvSpPr txBox="1"/>
          <p:nvPr/>
        </p:nvSpPr>
        <p:spPr>
          <a:xfrm>
            <a:off x="361950" y="1266825"/>
            <a:ext cx="86010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Font typeface="Wingdings" panose="05000000000000000000" pitchFamily="2" charset="2"/>
              <a:buChar char="v"/>
            </a:pPr>
            <a:r>
              <a:rPr lang="en-GB" sz="2800" b="1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need for teaching</a:t>
            </a:r>
          </a:p>
        </p:txBody>
      </p:sp>
    </p:spTree>
    <p:extLst>
      <p:ext uri="{BB962C8B-B14F-4D97-AF65-F5344CB8AC3E}">
        <p14:creationId xmlns:p14="http://schemas.microsoft.com/office/powerpoint/2010/main" val="4028124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8A25EEF-1D28-4716-A3B4-AD4213B5C3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E05A0C4-1680-465E-B402-95B6855872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67225" y="406400"/>
            <a:ext cx="7395036" cy="946150"/>
          </a:xfrm>
        </p:spPr>
        <p:txBody>
          <a:bodyPr anchor="t">
            <a:normAutofit fontScale="90000"/>
          </a:bodyPr>
          <a:lstStyle/>
          <a:p>
            <a:pPr algn="r"/>
            <a:r>
              <a:rPr lang="en-GB" sz="40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“It’s for your own good!”</a:t>
            </a:r>
            <a:br>
              <a:rPr lang="en-GB" sz="40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sz="31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John 16:8-11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0FF0F10-C92B-4AE0-BBBC-63619835CAC7}"/>
              </a:ext>
            </a:extLst>
          </p:cNvPr>
          <p:cNvSpPr txBox="1"/>
          <p:nvPr/>
        </p:nvSpPr>
        <p:spPr>
          <a:xfrm>
            <a:off x="361950" y="1266825"/>
            <a:ext cx="890587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2400" b="1" dirty="0">
                <a:ln w="6350">
                  <a:solidFill>
                    <a:srgbClr val="002060"/>
                  </a:solidFill>
                </a:ln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Holy Spirit convicts of sin v.8a</a:t>
            </a:r>
          </a:p>
          <a:p>
            <a:pPr marL="514350" indent="-514350">
              <a:buAutoNum type="arabicPeriod"/>
            </a:pPr>
            <a:r>
              <a:rPr lang="en-GB" sz="2800" b="1" dirty="0">
                <a:ln w="6350">
                  <a:solidFill>
                    <a:srgbClr val="002060"/>
                  </a:solidFill>
                </a:ln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Holy Spirit convicts of righteousness v.8b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DD4590-2E12-4768-A135-4E275B4CADAD}"/>
              </a:ext>
            </a:extLst>
          </p:cNvPr>
          <p:cNvSpPr txBox="1"/>
          <p:nvPr/>
        </p:nvSpPr>
        <p:spPr>
          <a:xfrm>
            <a:off x="864000" y="2159377"/>
            <a:ext cx="9420225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42925" indent="-542925">
              <a:buFont typeface="Wingdings" panose="05000000000000000000" pitchFamily="2" charset="2"/>
              <a:buChar char="Ø"/>
            </a:pPr>
            <a:r>
              <a:rPr lang="en-GB" sz="2400" b="1" dirty="0">
                <a:ln w="6350">
                  <a:solidFill>
                    <a:srgbClr val="002060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Exposure of self-righteousness</a:t>
            </a:r>
          </a:p>
          <a:p>
            <a:pPr marL="542925" indent="-542925">
              <a:buFont typeface="Wingdings" panose="05000000000000000000" pitchFamily="2" charset="2"/>
              <a:buChar char="Ø"/>
            </a:pPr>
            <a:r>
              <a:rPr lang="en-GB" sz="2400" b="1" dirty="0">
                <a:ln w="6350">
                  <a:solidFill>
                    <a:srgbClr val="002060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Church of Laodicea</a:t>
            </a:r>
          </a:p>
          <a:p>
            <a:pPr marL="542925" indent="-542925">
              <a:buFont typeface="Wingdings" panose="05000000000000000000" pitchFamily="2" charset="2"/>
              <a:buChar char="Ø"/>
            </a:pPr>
            <a:r>
              <a:rPr lang="en-GB" sz="2400" b="1" dirty="0">
                <a:ln w="6350">
                  <a:solidFill>
                    <a:srgbClr val="002060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Pharisees</a:t>
            </a:r>
          </a:p>
          <a:p>
            <a:pPr marL="542925" indent="-542925">
              <a:buFont typeface="Wingdings" panose="05000000000000000000" pitchFamily="2" charset="2"/>
              <a:buChar char="Ø"/>
            </a:pPr>
            <a:r>
              <a:rPr lang="en-GB" sz="2800" b="1" dirty="0">
                <a:ln w="6350">
                  <a:solidFill>
                    <a:srgbClr val="002060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Jesus’ ‘woes’</a:t>
            </a:r>
          </a:p>
        </p:txBody>
      </p:sp>
    </p:spTree>
    <p:extLst>
      <p:ext uri="{BB962C8B-B14F-4D97-AF65-F5344CB8AC3E}">
        <p14:creationId xmlns:p14="http://schemas.microsoft.com/office/powerpoint/2010/main" val="2289749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8A25EEF-1D28-4716-A3B4-AD4213B5C3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E05A0C4-1680-465E-B402-95B6855872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67225" y="406400"/>
            <a:ext cx="7395036" cy="946150"/>
          </a:xfrm>
        </p:spPr>
        <p:txBody>
          <a:bodyPr anchor="t">
            <a:normAutofit fontScale="90000"/>
          </a:bodyPr>
          <a:lstStyle/>
          <a:p>
            <a:pPr algn="r"/>
            <a:r>
              <a:rPr lang="en-GB" sz="40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“It’s for your own good!”</a:t>
            </a:r>
            <a:br>
              <a:rPr lang="en-GB" sz="40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sz="31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John 16:8-11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0FF0F10-C92B-4AE0-BBBC-63619835CAC7}"/>
              </a:ext>
            </a:extLst>
          </p:cNvPr>
          <p:cNvSpPr txBox="1"/>
          <p:nvPr/>
        </p:nvSpPr>
        <p:spPr>
          <a:xfrm>
            <a:off x="361950" y="1266825"/>
            <a:ext cx="890587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2400" b="1" dirty="0">
                <a:ln w="6350">
                  <a:solidFill>
                    <a:srgbClr val="002060"/>
                  </a:solidFill>
                </a:ln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Holy Spirit convicts of sin v.8a</a:t>
            </a:r>
          </a:p>
          <a:p>
            <a:pPr marL="514350" indent="-514350">
              <a:buAutoNum type="arabicPeriod"/>
            </a:pPr>
            <a:r>
              <a:rPr lang="en-GB" sz="2800" b="1" dirty="0">
                <a:ln w="6350">
                  <a:solidFill>
                    <a:srgbClr val="002060"/>
                  </a:solidFill>
                </a:ln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Holy Spirit convicts of righteousness v.8b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DD4590-2E12-4768-A135-4E275B4CADAD}"/>
              </a:ext>
            </a:extLst>
          </p:cNvPr>
          <p:cNvSpPr txBox="1"/>
          <p:nvPr/>
        </p:nvSpPr>
        <p:spPr>
          <a:xfrm>
            <a:off x="864000" y="2159377"/>
            <a:ext cx="9420225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42925" indent="-542925">
              <a:buFont typeface="Wingdings" panose="05000000000000000000" pitchFamily="2" charset="2"/>
              <a:buChar char="Ø"/>
            </a:pPr>
            <a:r>
              <a:rPr lang="en-GB" sz="2400" b="1" dirty="0">
                <a:ln w="6350">
                  <a:solidFill>
                    <a:srgbClr val="002060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Exposure of self-righteousness</a:t>
            </a:r>
          </a:p>
          <a:p>
            <a:pPr marL="542925" indent="-542925">
              <a:buFont typeface="Wingdings" panose="05000000000000000000" pitchFamily="2" charset="2"/>
              <a:buChar char="Ø"/>
            </a:pPr>
            <a:r>
              <a:rPr lang="en-GB" sz="2400" b="1" dirty="0">
                <a:ln w="6350">
                  <a:solidFill>
                    <a:srgbClr val="002060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Church of Laodicea</a:t>
            </a:r>
          </a:p>
          <a:p>
            <a:pPr marL="542925" indent="-542925">
              <a:buFont typeface="Wingdings" panose="05000000000000000000" pitchFamily="2" charset="2"/>
              <a:buChar char="Ø"/>
            </a:pPr>
            <a:r>
              <a:rPr lang="en-GB" sz="2400" b="1" dirty="0">
                <a:ln w="6350">
                  <a:solidFill>
                    <a:srgbClr val="002060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Pharisees</a:t>
            </a:r>
          </a:p>
          <a:p>
            <a:pPr marL="542925" indent="-542925">
              <a:buFont typeface="Wingdings" panose="05000000000000000000" pitchFamily="2" charset="2"/>
              <a:buChar char="Ø"/>
            </a:pPr>
            <a:r>
              <a:rPr lang="en-GB" sz="2400" b="1" dirty="0">
                <a:ln w="6350">
                  <a:solidFill>
                    <a:srgbClr val="002060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Jesus’ ‘woes’</a:t>
            </a:r>
          </a:p>
          <a:p>
            <a:pPr marL="542925" indent="-542925">
              <a:buFont typeface="Wingdings" panose="05000000000000000000" pitchFamily="2" charset="2"/>
              <a:buChar char="Ø"/>
            </a:pPr>
            <a:r>
              <a:rPr lang="en-GB" sz="2800" b="1" dirty="0">
                <a:ln w="6350">
                  <a:solidFill>
                    <a:srgbClr val="002060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Paul’s self analysis</a:t>
            </a:r>
          </a:p>
        </p:txBody>
      </p:sp>
    </p:spTree>
    <p:extLst>
      <p:ext uri="{BB962C8B-B14F-4D97-AF65-F5344CB8AC3E}">
        <p14:creationId xmlns:p14="http://schemas.microsoft.com/office/powerpoint/2010/main" val="1333689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8A25EEF-1D28-4716-A3B4-AD4213B5C3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E05A0C4-1680-465E-B402-95B6855872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67225" y="406400"/>
            <a:ext cx="7395036" cy="946150"/>
          </a:xfrm>
        </p:spPr>
        <p:txBody>
          <a:bodyPr anchor="t">
            <a:normAutofit fontScale="90000"/>
          </a:bodyPr>
          <a:lstStyle/>
          <a:p>
            <a:pPr algn="r"/>
            <a:r>
              <a:rPr lang="en-GB" sz="40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“It’s for your own good!”</a:t>
            </a:r>
            <a:br>
              <a:rPr lang="en-GB" sz="40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sz="31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John 16:8-11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0FF0F10-C92B-4AE0-BBBC-63619835CAC7}"/>
              </a:ext>
            </a:extLst>
          </p:cNvPr>
          <p:cNvSpPr txBox="1"/>
          <p:nvPr/>
        </p:nvSpPr>
        <p:spPr>
          <a:xfrm>
            <a:off x="361950" y="1266825"/>
            <a:ext cx="890587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2400" b="1" dirty="0">
                <a:ln w="6350">
                  <a:solidFill>
                    <a:srgbClr val="002060"/>
                  </a:solidFill>
                </a:ln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Holy Spirit convicts of sin v.8a</a:t>
            </a:r>
          </a:p>
          <a:p>
            <a:pPr marL="514350" indent="-514350">
              <a:buAutoNum type="arabicPeriod"/>
            </a:pPr>
            <a:r>
              <a:rPr lang="en-GB" sz="2800" b="1" dirty="0">
                <a:ln w="6350">
                  <a:solidFill>
                    <a:srgbClr val="002060"/>
                  </a:solidFill>
                </a:ln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Holy Spirit convicts of righteousness v.8b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DD4590-2E12-4768-A135-4E275B4CADAD}"/>
              </a:ext>
            </a:extLst>
          </p:cNvPr>
          <p:cNvSpPr txBox="1"/>
          <p:nvPr/>
        </p:nvSpPr>
        <p:spPr>
          <a:xfrm>
            <a:off x="864000" y="2159377"/>
            <a:ext cx="9420225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42925" indent="-542925">
              <a:buFont typeface="Wingdings" panose="05000000000000000000" pitchFamily="2" charset="2"/>
              <a:buChar char="Ø"/>
            </a:pPr>
            <a:r>
              <a:rPr lang="en-GB" sz="2400" b="1" dirty="0">
                <a:ln w="6350">
                  <a:solidFill>
                    <a:srgbClr val="002060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Exposure of self-righteousness</a:t>
            </a:r>
          </a:p>
          <a:p>
            <a:pPr marL="542925" indent="-542925">
              <a:buFont typeface="Wingdings" panose="05000000000000000000" pitchFamily="2" charset="2"/>
              <a:buChar char="Ø"/>
            </a:pPr>
            <a:r>
              <a:rPr lang="en-GB" sz="2400" b="1" dirty="0">
                <a:ln w="6350">
                  <a:solidFill>
                    <a:srgbClr val="002060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Church of Laodicea</a:t>
            </a:r>
          </a:p>
          <a:p>
            <a:pPr marL="542925" indent="-542925">
              <a:buFont typeface="Wingdings" panose="05000000000000000000" pitchFamily="2" charset="2"/>
              <a:buChar char="Ø"/>
            </a:pPr>
            <a:r>
              <a:rPr lang="en-GB" sz="2400" b="1" dirty="0">
                <a:ln w="6350">
                  <a:solidFill>
                    <a:srgbClr val="002060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Pharisees</a:t>
            </a:r>
          </a:p>
          <a:p>
            <a:pPr marL="542925" indent="-542925">
              <a:buFont typeface="Wingdings" panose="05000000000000000000" pitchFamily="2" charset="2"/>
              <a:buChar char="Ø"/>
            </a:pPr>
            <a:r>
              <a:rPr lang="en-GB" sz="2400" b="1" dirty="0">
                <a:ln w="6350">
                  <a:solidFill>
                    <a:srgbClr val="002060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Jesus’ ‘woes’</a:t>
            </a:r>
          </a:p>
          <a:p>
            <a:pPr marL="542925" indent="-542925">
              <a:buFont typeface="Wingdings" panose="05000000000000000000" pitchFamily="2" charset="2"/>
              <a:buChar char="Ø"/>
            </a:pPr>
            <a:r>
              <a:rPr lang="en-GB" sz="2400" b="1" dirty="0">
                <a:ln w="6350">
                  <a:solidFill>
                    <a:srgbClr val="002060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Paul’s self analysis</a:t>
            </a:r>
          </a:p>
          <a:p>
            <a:pPr marL="542925" indent="-542925">
              <a:buFont typeface="Wingdings" panose="05000000000000000000" pitchFamily="2" charset="2"/>
              <a:buChar char="Ø"/>
            </a:pPr>
            <a:r>
              <a:rPr lang="en-GB" sz="2800" b="1" dirty="0">
                <a:ln w="6350">
                  <a:solidFill>
                    <a:srgbClr val="002060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Good enough?</a:t>
            </a:r>
          </a:p>
        </p:txBody>
      </p:sp>
    </p:spTree>
    <p:extLst>
      <p:ext uri="{BB962C8B-B14F-4D97-AF65-F5344CB8AC3E}">
        <p14:creationId xmlns:p14="http://schemas.microsoft.com/office/powerpoint/2010/main" val="3362169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8A25EEF-1D28-4716-A3B4-AD4213B5C3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E05A0C4-1680-465E-B402-95B6855872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67225" y="406400"/>
            <a:ext cx="7395036" cy="946150"/>
          </a:xfrm>
        </p:spPr>
        <p:txBody>
          <a:bodyPr anchor="t">
            <a:normAutofit fontScale="90000"/>
          </a:bodyPr>
          <a:lstStyle/>
          <a:p>
            <a:pPr algn="r"/>
            <a:r>
              <a:rPr lang="en-GB" sz="40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“It’s for your own good!”</a:t>
            </a:r>
            <a:br>
              <a:rPr lang="en-GB" sz="40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sz="31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John 16:8-11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0FF0F10-C92B-4AE0-BBBC-63619835CAC7}"/>
              </a:ext>
            </a:extLst>
          </p:cNvPr>
          <p:cNvSpPr txBox="1"/>
          <p:nvPr/>
        </p:nvSpPr>
        <p:spPr>
          <a:xfrm>
            <a:off x="361950" y="1266825"/>
            <a:ext cx="890587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2400" b="1" dirty="0">
                <a:ln w="6350">
                  <a:solidFill>
                    <a:srgbClr val="002060"/>
                  </a:solidFill>
                </a:ln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Holy Spirit convicts of sin v.8a</a:t>
            </a:r>
          </a:p>
          <a:p>
            <a:pPr marL="514350" indent="-514350">
              <a:buAutoNum type="arabicPeriod"/>
            </a:pPr>
            <a:r>
              <a:rPr lang="en-GB" sz="2800" b="1" dirty="0">
                <a:ln w="6350">
                  <a:solidFill>
                    <a:srgbClr val="002060"/>
                  </a:solidFill>
                </a:ln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Holy Spirit convicts of righteousness v.8b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DD4590-2E12-4768-A135-4E275B4CADAD}"/>
              </a:ext>
            </a:extLst>
          </p:cNvPr>
          <p:cNvSpPr txBox="1"/>
          <p:nvPr/>
        </p:nvSpPr>
        <p:spPr>
          <a:xfrm>
            <a:off x="864000" y="2159377"/>
            <a:ext cx="9420225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42925" indent="-542925">
              <a:buFont typeface="Wingdings" panose="05000000000000000000" pitchFamily="2" charset="2"/>
              <a:buChar char="Ø"/>
            </a:pPr>
            <a:r>
              <a:rPr lang="en-GB" sz="2400" b="1" dirty="0">
                <a:ln w="6350">
                  <a:solidFill>
                    <a:srgbClr val="002060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Exposure of self-righteousness</a:t>
            </a:r>
          </a:p>
          <a:p>
            <a:pPr marL="542925" indent="-542925">
              <a:buFont typeface="Wingdings" panose="05000000000000000000" pitchFamily="2" charset="2"/>
              <a:buChar char="Ø"/>
            </a:pPr>
            <a:r>
              <a:rPr lang="en-GB" sz="2400" b="1" dirty="0">
                <a:ln w="6350">
                  <a:solidFill>
                    <a:srgbClr val="002060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Church of Laodicea</a:t>
            </a:r>
          </a:p>
          <a:p>
            <a:pPr marL="542925" indent="-542925">
              <a:buFont typeface="Wingdings" panose="05000000000000000000" pitchFamily="2" charset="2"/>
              <a:buChar char="Ø"/>
            </a:pPr>
            <a:r>
              <a:rPr lang="en-GB" sz="2400" b="1" dirty="0">
                <a:ln w="6350">
                  <a:solidFill>
                    <a:srgbClr val="002060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Pharisees</a:t>
            </a:r>
          </a:p>
          <a:p>
            <a:pPr marL="542925" indent="-542925">
              <a:buFont typeface="Wingdings" panose="05000000000000000000" pitchFamily="2" charset="2"/>
              <a:buChar char="Ø"/>
            </a:pPr>
            <a:r>
              <a:rPr lang="en-GB" sz="2400" b="1" dirty="0">
                <a:ln w="6350">
                  <a:solidFill>
                    <a:srgbClr val="002060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Jesus’ ‘woes’</a:t>
            </a:r>
          </a:p>
          <a:p>
            <a:pPr marL="542925" indent="-542925">
              <a:buFont typeface="Wingdings" panose="05000000000000000000" pitchFamily="2" charset="2"/>
              <a:buChar char="Ø"/>
            </a:pPr>
            <a:r>
              <a:rPr lang="en-GB" sz="2400" b="1" dirty="0">
                <a:ln w="6350">
                  <a:solidFill>
                    <a:srgbClr val="002060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Paul’s self analysis</a:t>
            </a:r>
          </a:p>
          <a:p>
            <a:pPr marL="542925" indent="-542925">
              <a:buFont typeface="Wingdings" panose="05000000000000000000" pitchFamily="2" charset="2"/>
              <a:buChar char="Ø"/>
            </a:pPr>
            <a:r>
              <a:rPr lang="en-GB" sz="2400" b="1" dirty="0">
                <a:ln w="6350">
                  <a:solidFill>
                    <a:srgbClr val="002060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Good enough?</a:t>
            </a:r>
          </a:p>
          <a:p>
            <a:pPr marL="542925" indent="-542925">
              <a:buFont typeface="Wingdings" panose="05000000000000000000" pitchFamily="2" charset="2"/>
              <a:buChar char="Ø"/>
            </a:pPr>
            <a:r>
              <a:rPr lang="en-GB" sz="2800" b="1" dirty="0">
                <a:ln w="6350">
                  <a:solidFill>
                    <a:srgbClr val="002060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Real repentance?</a:t>
            </a:r>
          </a:p>
        </p:txBody>
      </p:sp>
    </p:spTree>
    <p:extLst>
      <p:ext uri="{BB962C8B-B14F-4D97-AF65-F5344CB8AC3E}">
        <p14:creationId xmlns:p14="http://schemas.microsoft.com/office/powerpoint/2010/main" val="2818059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8A25EEF-1D28-4716-A3B4-AD4213B5C3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E05A0C4-1680-465E-B402-95B6855872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67225" y="406400"/>
            <a:ext cx="7395036" cy="946150"/>
          </a:xfrm>
        </p:spPr>
        <p:txBody>
          <a:bodyPr anchor="t">
            <a:normAutofit fontScale="90000"/>
          </a:bodyPr>
          <a:lstStyle/>
          <a:p>
            <a:pPr algn="r"/>
            <a:r>
              <a:rPr lang="en-GB" sz="40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“It’s for your own good!”</a:t>
            </a:r>
            <a:br>
              <a:rPr lang="en-GB" sz="40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sz="31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John 16:8-11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0FF0F10-C92B-4AE0-BBBC-63619835CAC7}"/>
              </a:ext>
            </a:extLst>
          </p:cNvPr>
          <p:cNvSpPr txBox="1"/>
          <p:nvPr/>
        </p:nvSpPr>
        <p:spPr>
          <a:xfrm>
            <a:off x="361950" y="1266825"/>
            <a:ext cx="890587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2400" b="1" dirty="0">
                <a:ln w="6350">
                  <a:solidFill>
                    <a:srgbClr val="002060"/>
                  </a:solidFill>
                </a:ln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Holy Spirit convicts of sin v.8a</a:t>
            </a:r>
          </a:p>
          <a:p>
            <a:pPr marL="514350" indent="-514350">
              <a:buAutoNum type="arabicPeriod"/>
            </a:pPr>
            <a:r>
              <a:rPr lang="en-GB" sz="2800" b="1" dirty="0">
                <a:ln w="6350">
                  <a:solidFill>
                    <a:srgbClr val="002060"/>
                  </a:solidFill>
                </a:ln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Holy Spirit convicts of righteousness v.8b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DD4590-2E12-4768-A135-4E275B4CADAD}"/>
              </a:ext>
            </a:extLst>
          </p:cNvPr>
          <p:cNvSpPr txBox="1"/>
          <p:nvPr/>
        </p:nvSpPr>
        <p:spPr>
          <a:xfrm>
            <a:off x="864000" y="2159377"/>
            <a:ext cx="942022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42925" indent="-542925">
              <a:buFont typeface="Wingdings" panose="05000000000000000000" pitchFamily="2" charset="2"/>
              <a:buChar char="Ø"/>
            </a:pPr>
            <a:r>
              <a:rPr lang="en-GB" sz="2400" b="1" dirty="0">
                <a:ln w="6350">
                  <a:solidFill>
                    <a:srgbClr val="002060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Exposure of self-righteousness</a:t>
            </a:r>
          </a:p>
          <a:p>
            <a:pPr marL="542925" indent="-542925">
              <a:buFont typeface="Wingdings" panose="05000000000000000000" pitchFamily="2" charset="2"/>
              <a:buChar char="Ø"/>
            </a:pPr>
            <a:r>
              <a:rPr lang="en-GB" sz="2400" b="1" dirty="0">
                <a:ln w="6350">
                  <a:solidFill>
                    <a:srgbClr val="002060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Church of Laodicea</a:t>
            </a:r>
          </a:p>
          <a:p>
            <a:pPr marL="542925" indent="-542925">
              <a:buFont typeface="Wingdings" panose="05000000000000000000" pitchFamily="2" charset="2"/>
              <a:buChar char="Ø"/>
            </a:pPr>
            <a:r>
              <a:rPr lang="en-GB" sz="2400" b="1" dirty="0">
                <a:ln w="6350">
                  <a:solidFill>
                    <a:srgbClr val="002060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Pharisees</a:t>
            </a:r>
          </a:p>
          <a:p>
            <a:pPr marL="542925" indent="-542925">
              <a:buFont typeface="Wingdings" panose="05000000000000000000" pitchFamily="2" charset="2"/>
              <a:buChar char="Ø"/>
            </a:pPr>
            <a:r>
              <a:rPr lang="en-GB" sz="2400" b="1" dirty="0">
                <a:ln w="6350">
                  <a:solidFill>
                    <a:srgbClr val="002060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Jesus’ ‘woes’</a:t>
            </a:r>
          </a:p>
          <a:p>
            <a:pPr marL="542925" indent="-542925">
              <a:buFont typeface="Wingdings" panose="05000000000000000000" pitchFamily="2" charset="2"/>
              <a:buChar char="Ø"/>
            </a:pPr>
            <a:r>
              <a:rPr lang="en-GB" sz="2400" b="1" dirty="0">
                <a:ln w="6350">
                  <a:solidFill>
                    <a:srgbClr val="002060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Paul’s self analysis</a:t>
            </a:r>
          </a:p>
          <a:p>
            <a:pPr marL="542925" indent="-542925">
              <a:buFont typeface="Wingdings" panose="05000000000000000000" pitchFamily="2" charset="2"/>
              <a:buChar char="Ø"/>
            </a:pPr>
            <a:r>
              <a:rPr lang="en-GB" sz="2400" b="1" dirty="0">
                <a:ln w="6350">
                  <a:solidFill>
                    <a:srgbClr val="002060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Good enough?</a:t>
            </a:r>
          </a:p>
          <a:p>
            <a:pPr marL="542925" indent="-542925">
              <a:buFont typeface="Wingdings" panose="05000000000000000000" pitchFamily="2" charset="2"/>
              <a:buChar char="Ø"/>
            </a:pPr>
            <a:r>
              <a:rPr lang="en-GB" sz="2800" b="1" dirty="0">
                <a:ln w="6350">
                  <a:solidFill>
                    <a:srgbClr val="002060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Real repentance?</a:t>
            </a:r>
          </a:p>
          <a:p>
            <a:pPr marL="542925" indent="-542925">
              <a:buFont typeface="Wingdings" panose="05000000000000000000" pitchFamily="2" charset="2"/>
              <a:buChar char="Ø"/>
            </a:pPr>
            <a:r>
              <a:rPr lang="en-GB" sz="2800" b="1" dirty="0">
                <a:ln w="6350">
                  <a:solidFill>
                    <a:srgbClr val="002060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Cf. Saul &amp; David</a:t>
            </a:r>
          </a:p>
        </p:txBody>
      </p:sp>
    </p:spTree>
    <p:extLst>
      <p:ext uri="{BB962C8B-B14F-4D97-AF65-F5344CB8AC3E}">
        <p14:creationId xmlns:p14="http://schemas.microsoft.com/office/powerpoint/2010/main" val="76670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8A25EEF-1D28-4716-A3B4-AD4213B5C3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E05A0C4-1680-465E-B402-95B6855872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67225" y="406400"/>
            <a:ext cx="7395036" cy="946150"/>
          </a:xfrm>
        </p:spPr>
        <p:txBody>
          <a:bodyPr anchor="t">
            <a:normAutofit fontScale="90000"/>
          </a:bodyPr>
          <a:lstStyle/>
          <a:p>
            <a:pPr algn="r"/>
            <a:r>
              <a:rPr lang="en-GB" sz="40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“It’s for your own good!”</a:t>
            </a:r>
            <a:br>
              <a:rPr lang="en-GB" sz="40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sz="31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John 16:8-11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0FF0F10-C92B-4AE0-BBBC-63619835CAC7}"/>
              </a:ext>
            </a:extLst>
          </p:cNvPr>
          <p:cNvSpPr txBox="1"/>
          <p:nvPr/>
        </p:nvSpPr>
        <p:spPr>
          <a:xfrm>
            <a:off x="361950" y="1266825"/>
            <a:ext cx="8905875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2400" b="1" dirty="0">
                <a:ln w="6350">
                  <a:solidFill>
                    <a:srgbClr val="002060"/>
                  </a:solidFill>
                </a:ln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Holy Spirit convicts of sin v.8a</a:t>
            </a:r>
          </a:p>
          <a:p>
            <a:pPr marL="514350" indent="-514350">
              <a:buAutoNum type="arabicPeriod"/>
            </a:pPr>
            <a:r>
              <a:rPr lang="en-GB" sz="2400" b="1" dirty="0">
                <a:ln w="6350">
                  <a:solidFill>
                    <a:srgbClr val="002060"/>
                  </a:solidFill>
                </a:ln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Holy Spirit convicts of righteousness v.8b</a:t>
            </a:r>
          </a:p>
          <a:p>
            <a:pPr marL="514350" indent="-514350">
              <a:buAutoNum type="arabicPeriod"/>
            </a:pPr>
            <a:r>
              <a:rPr lang="en-GB" sz="2800" b="1" dirty="0">
                <a:ln w="6350">
                  <a:solidFill>
                    <a:srgbClr val="002060"/>
                  </a:solidFill>
                </a:ln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Holy Spirit convicts of judgment v.8c, 11</a:t>
            </a:r>
          </a:p>
        </p:txBody>
      </p:sp>
    </p:spTree>
    <p:extLst>
      <p:ext uri="{BB962C8B-B14F-4D97-AF65-F5344CB8AC3E}">
        <p14:creationId xmlns:p14="http://schemas.microsoft.com/office/powerpoint/2010/main" val="3159842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8A25EEF-1D28-4716-A3B4-AD4213B5C3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E05A0C4-1680-465E-B402-95B6855872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67225" y="406400"/>
            <a:ext cx="7395036" cy="946150"/>
          </a:xfrm>
        </p:spPr>
        <p:txBody>
          <a:bodyPr anchor="t">
            <a:normAutofit fontScale="90000"/>
          </a:bodyPr>
          <a:lstStyle/>
          <a:p>
            <a:pPr algn="r"/>
            <a:r>
              <a:rPr lang="en-GB" sz="40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“It’s for your own good!”</a:t>
            </a:r>
            <a:br>
              <a:rPr lang="en-GB" sz="40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sz="31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John 16:8-11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0FF0F10-C92B-4AE0-BBBC-63619835CAC7}"/>
              </a:ext>
            </a:extLst>
          </p:cNvPr>
          <p:cNvSpPr txBox="1"/>
          <p:nvPr/>
        </p:nvSpPr>
        <p:spPr>
          <a:xfrm>
            <a:off x="361950" y="1266825"/>
            <a:ext cx="8905875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2400" b="1" dirty="0">
                <a:ln w="6350">
                  <a:solidFill>
                    <a:srgbClr val="002060"/>
                  </a:solidFill>
                </a:ln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Holy Spirit convicts of sin v.8a</a:t>
            </a:r>
          </a:p>
          <a:p>
            <a:pPr marL="514350" indent="-514350">
              <a:buAutoNum type="arabicPeriod"/>
            </a:pPr>
            <a:r>
              <a:rPr lang="en-GB" sz="2400" b="1" dirty="0">
                <a:ln w="6350">
                  <a:solidFill>
                    <a:srgbClr val="002060"/>
                  </a:solidFill>
                </a:ln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Holy Spirit convicts of righteousness v.8b</a:t>
            </a:r>
          </a:p>
          <a:p>
            <a:pPr marL="514350" indent="-514350">
              <a:buAutoNum type="arabicPeriod"/>
            </a:pPr>
            <a:r>
              <a:rPr lang="en-GB" sz="2800" b="1" dirty="0">
                <a:ln w="6350">
                  <a:solidFill>
                    <a:srgbClr val="002060"/>
                  </a:solidFill>
                </a:ln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Holy Spirit convicts of judgment v.8c, 11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02FE0F4-9209-4013-B64F-F6A352E4B73A}"/>
              </a:ext>
            </a:extLst>
          </p:cNvPr>
          <p:cNvSpPr txBox="1"/>
          <p:nvPr/>
        </p:nvSpPr>
        <p:spPr>
          <a:xfrm>
            <a:off x="864000" y="2520000"/>
            <a:ext cx="937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42925" indent="-542925">
              <a:buFont typeface="Wingdings" panose="05000000000000000000" pitchFamily="2" charset="2"/>
              <a:buChar char="Ø"/>
            </a:pPr>
            <a:r>
              <a:rPr lang="en-GB" sz="2800" b="1" dirty="0">
                <a:ln w="6350">
                  <a:solidFill>
                    <a:srgbClr val="002060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Spread of gospel</a:t>
            </a:r>
          </a:p>
        </p:txBody>
      </p:sp>
    </p:spTree>
    <p:extLst>
      <p:ext uri="{BB962C8B-B14F-4D97-AF65-F5344CB8AC3E}">
        <p14:creationId xmlns:p14="http://schemas.microsoft.com/office/powerpoint/2010/main" val="2188712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8A25EEF-1D28-4716-A3B4-AD4213B5C3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E05A0C4-1680-465E-B402-95B6855872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67225" y="406400"/>
            <a:ext cx="7395036" cy="946150"/>
          </a:xfrm>
        </p:spPr>
        <p:txBody>
          <a:bodyPr anchor="t">
            <a:normAutofit fontScale="90000"/>
          </a:bodyPr>
          <a:lstStyle/>
          <a:p>
            <a:pPr algn="r"/>
            <a:r>
              <a:rPr lang="en-GB" sz="40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“It’s for your own good!”</a:t>
            </a:r>
            <a:br>
              <a:rPr lang="en-GB" sz="40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sz="31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John 16:8-11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0FF0F10-C92B-4AE0-BBBC-63619835CAC7}"/>
              </a:ext>
            </a:extLst>
          </p:cNvPr>
          <p:cNvSpPr txBox="1"/>
          <p:nvPr/>
        </p:nvSpPr>
        <p:spPr>
          <a:xfrm>
            <a:off x="361950" y="1266825"/>
            <a:ext cx="8905875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2400" b="1" dirty="0">
                <a:ln w="6350">
                  <a:solidFill>
                    <a:srgbClr val="002060"/>
                  </a:solidFill>
                </a:ln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Holy Spirit convicts of sin v.8a</a:t>
            </a:r>
          </a:p>
          <a:p>
            <a:pPr marL="514350" indent="-514350">
              <a:buAutoNum type="arabicPeriod"/>
            </a:pPr>
            <a:r>
              <a:rPr lang="en-GB" sz="2400" b="1" dirty="0">
                <a:ln w="6350">
                  <a:solidFill>
                    <a:srgbClr val="002060"/>
                  </a:solidFill>
                </a:ln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Holy Spirit convicts of righteousness v.8b</a:t>
            </a:r>
          </a:p>
          <a:p>
            <a:pPr marL="514350" indent="-514350">
              <a:buAutoNum type="arabicPeriod"/>
            </a:pPr>
            <a:r>
              <a:rPr lang="en-GB" sz="2800" b="1" dirty="0">
                <a:ln w="6350">
                  <a:solidFill>
                    <a:srgbClr val="002060"/>
                  </a:solidFill>
                </a:ln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Holy Spirit convicts of judgment v.8c, 11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02FE0F4-9209-4013-B64F-F6A352E4B73A}"/>
              </a:ext>
            </a:extLst>
          </p:cNvPr>
          <p:cNvSpPr txBox="1"/>
          <p:nvPr/>
        </p:nvSpPr>
        <p:spPr>
          <a:xfrm>
            <a:off x="864000" y="2520000"/>
            <a:ext cx="93726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42925" indent="-542925">
              <a:buFont typeface="Wingdings" panose="05000000000000000000" pitchFamily="2" charset="2"/>
              <a:buChar char="Ø"/>
            </a:pPr>
            <a:r>
              <a:rPr lang="en-GB" sz="2400" b="1" dirty="0">
                <a:ln w="6350">
                  <a:solidFill>
                    <a:srgbClr val="002060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Spread of gospel</a:t>
            </a:r>
          </a:p>
          <a:p>
            <a:pPr marL="542925" indent="-542925">
              <a:buFont typeface="Wingdings" panose="05000000000000000000" pitchFamily="2" charset="2"/>
              <a:buChar char="Ø"/>
            </a:pPr>
            <a:r>
              <a:rPr lang="en-GB" sz="2800" b="1" dirty="0">
                <a:ln w="6350">
                  <a:solidFill>
                    <a:srgbClr val="002060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Cost of discipleship</a:t>
            </a:r>
          </a:p>
        </p:txBody>
      </p:sp>
    </p:spTree>
    <p:extLst>
      <p:ext uri="{BB962C8B-B14F-4D97-AF65-F5344CB8AC3E}">
        <p14:creationId xmlns:p14="http://schemas.microsoft.com/office/powerpoint/2010/main" val="555819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8A25EEF-1D28-4716-A3B4-AD4213B5C3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E05A0C4-1680-465E-B402-95B6855872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67225" y="406400"/>
            <a:ext cx="7395036" cy="946150"/>
          </a:xfrm>
        </p:spPr>
        <p:txBody>
          <a:bodyPr anchor="t">
            <a:normAutofit fontScale="90000"/>
          </a:bodyPr>
          <a:lstStyle/>
          <a:p>
            <a:pPr algn="r"/>
            <a:r>
              <a:rPr lang="en-GB" sz="40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“It’s for your own good!”</a:t>
            </a:r>
            <a:br>
              <a:rPr lang="en-GB" sz="40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sz="3100" b="1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John 16:8-11</a:t>
            </a:r>
            <a:endParaRPr lang="en-GB" sz="3100" b="1" dirty="0">
              <a:ln w="6350">
                <a:solidFill>
                  <a:schemeClr val="tx1"/>
                </a:solidFill>
              </a:ln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0FF0F10-C92B-4AE0-BBBC-63619835CAC7}"/>
              </a:ext>
            </a:extLst>
          </p:cNvPr>
          <p:cNvSpPr txBox="1"/>
          <p:nvPr/>
        </p:nvSpPr>
        <p:spPr>
          <a:xfrm>
            <a:off x="361950" y="1266825"/>
            <a:ext cx="8905875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2400" b="1" dirty="0">
                <a:ln w="6350">
                  <a:solidFill>
                    <a:srgbClr val="002060"/>
                  </a:solidFill>
                </a:ln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Holy Spirit convicts of sin v.8a</a:t>
            </a:r>
          </a:p>
          <a:p>
            <a:pPr marL="514350" indent="-514350">
              <a:buAutoNum type="arabicPeriod"/>
            </a:pPr>
            <a:r>
              <a:rPr lang="en-GB" sz="2400" b="1" dirty="0">
                <a:ln w="6350">
                  <a:solidFill>
                    <a:srgbClr val="002060"/>
                  </a:solidFill>
                </a:ln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Holy Spirit convicts of righteousness v.8b</a:t>
            </a:r>
          </a:p>
          <a:p>
            <a:pPr marL="514350" indent="-514350">
              <a:buAutoNum type="arabicPeriod"/>
            </a:pPr>
            <a:r>
              <a:rPr lang="en-GB" sz="2800" b="1" dirty="0">
                <a:ln w="6350">
                  <a:solidFill>
                    <a:srgbClr val="002060"/>
                  </a:solidFill>
                </a:ln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Holy Spirit convicts of judgment v.8c, 11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02FE0F4-9209-4013-B64F-F6A352E4B73A}"/>
              </a:ext>
            </a:extLst>
          </p:cNvPr>
          <p:cNvSpPr txBox="1"/>
          <p:nvPr/>
        </p:nvSpPr>
        <p:spPr>
          <a:xfrm>
            <a:off x="864000" y="2520000"/>
            <a:ext cx="93726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42925" indent="-542925">
              <a:buFont typeface="Wingdings" panose="05000000000000000000" pitchFamily="2" charset="2"/>
              <a:buChar char="Ø"/>
            </a:pPr>
            <a:r>
              <a:rPr lang="en-GB" sz="2400" b="1" dirty="0">
                <a:ln w="6350">
                  <a:solidFill>
                    <a:srgbClr val="002060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Spread of gospel</a:t>
            </a:r>
          </a:p>
          <a:p>
            <a:pPr marL="542925" indent="-542925">
              <a:buFont typeface="Wingdings" panose="05000000000000000000" pitchFamily="2" charset="2"/>
              <a:buChar char="Ø"/>
            </a:pPr>
            <a:r>
              <a:rPr lang="en-GB" sz="2400" b="1" dirty="0">
                <a:ln w="6350">
                  <a:solidFill>
                    <a:srgbClr val="002060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Cost of discipleship</a:t>
            </a:r>
          </a:p>
          <a:p>
            <a:pPr marL="542925" indent="-542925">
              <a:buFont typeface="Wingdings" panose="05000000000000000000" pitchFamily="2" charset="2"/>
              <a:buChar char="Ø"/>
            </a:pPr>
            <a:r>
              <a:rPr lang="en-GB" sz="2800" b="1" dirty="0">
                <a:ln w="6350">
                  <a:solidFill>
                    <a:srgbClr val="002060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Crisis choice</a:t>
            </a:r>
          </a:p>
        </p:txBody>
      </p:sp>
    </p:spTree>
    <p:extLst>
      <p:ext uri="{BB962C8B-B14F-4D97-AF65-F5344CB8AC3E}">
        <p14:creationId xmlns:p14="http://schemas.microsoft.com/office/powerpoint/2010/main" val="3650515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8A25EEF-1D28-4716-A3B4-AD4213B5C3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E05A0C4-1680-465E-B402-95B6855872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67225" y="406400"/>
            <a:ext cx="7395036" cy="946150"/>
          </a:xfrm>
        </p:spPr>
        <p:txBody>
          <a:bodyPr anchor="t">
            <a:normAutofit fontScale="90000"/>
          </a:bodyPr>
          <a:lstStyle/>
          <a:p>
            <a:pPr algn="r"/>
            <a:r>
              <a:rPr lang="en-GB" sz="40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“It’s for your own good!”</a:t>
            </a:r>
            <a:br>
              <a:rPr lang="en-GB" sz="40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sz="31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John 16:8-11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0FF0F10-C92B-4AE0-BBBC-63619835CAC7}"/>
              </a:ext>
            </a:extLst>
          </p:cNvPr>
          <p:cNvSpPr txBox="1"/>
          <p:nvPr/>
        </p:nvSpPr>
        <p:spPr>
          <a:xfrm>
            <a:off x="361950" y="1266825"/>
            <a:ext cx="860107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Font typeface="Wingdings" panose="05000000000000000000" pitchFamily="2" charset="2"/>
              <a:buChar char="v"/>
            </a:pP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need for teaching</a:t>
            </a:r>
          </a:p>
          <a:p>
            <a:pPr marL="361950" indent="-361950">
              <a:buFont typeface="Wingdings" panose="05000000000000000000" pitchFamily="2" charset="2"/>
              <a:buChar char="v"/>
            </a:pPr>
            <a:r>
              <a:rPr lang="en-GB" sz="2800" b="1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Main thrust</a:t>
            </a:r>
          </a:p>
        </p:txBody>
      </p:sp>
    </p:spTree>
    <p:extLst>
      <p:ext uri="{BB962C8B-B14F-4D97-AF65-F5344CB8AC3E}">
        <p14:creationId xmlns:p14="http://schemas.microsoft.com/office/powerpoint/2010/main" val="1551261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8A25EEF-1D28-4716-A3B4-AD4213B5C3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E05A0C4-1680-465E-B402-95B6855872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67225" y="406400"/>
            <a:ext cx="7395036" cy="946150"/>
          </a:xfrm>
        </p:spPr>
        <p:txBody>
          <a:bodyPr anchor="t">
            <a:normAutofit fontScale="90000"/>
          </a:bodyPr>
          <a:lstStyle/>
          <a:p>
            <a:pPr algn="r"/>
            <a:r>
              <a:rPr lang="en-GB" sz="40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“It’s for your own good!”</a:t>
            </a:r>
            <a:br>
              <a:rPr lang="en-GB" sz="40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sz="31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John 16:8-11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0FF0F10-C92B-4AE0-BBBC-63619835CAC7}"/>
              </a:ext>
            </a:extLst>
          </p:cNvPr>
          <p:cNvSpPr txBox="1"/>
          <p:nvPr/>
        </p:nvSpPr>
        <p:spPr>
          <a:xfrm>
            <a:off x="361950" y="1266825"/>
            <a:ext cx="8601075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Font typeface="Wingdings" panose="05000000000000000000" pitchFamily="2" charset="2"/>
              <a:buChar char="v"/>
            </a:pP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need for teaching</a:t>
            </a:r>
          </a:p>
          <a:p>
            <a:pPr marL="361950" indent="-361950">
              <a:buFont typeface="Wingdings" panose="05000000000000000000" pitchFamily="2" charset="2"/>
              <a:buChar char="v"/>
            </a:pP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Main thrust</a:t>
            </a:r>
          </a:p>
          <a:p>
            <a:pPr marL="361950" indent="-361950">
              <a:buFont typeface="Wingdings" panose="05000000000000000000" pitchFamily="2" charset="2"/>
              <a:buChar char="v"/>
            </a:pPr>
            <a:r>
              <a:rPr lang="en-GB" sz="2800" b="1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“Comforter?”</a:t>
            </a:r>
          </a:p>
        </p:txBody>
      </p:sp>
    </p:spTree>
    <p:extLst>
      <p:ext uri="{BB962C8B-B14F-4D97-AF65-F5344CB8AC3E}">
        <p14:creationId xmlns:p14="http://schemas.microsoft.com/office/powerpoint/2010/main" val="3964473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8A25EEF-1D28-4716-A3B4-AD4213B5C3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E05A0C4-1680-465E-B402-95B6855872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67225" y="406400"/>
            <a:ext cx="7395036" cy="946150"/>
          </a:xfrm>
        </p:spPr>
        <p:txBody>
          <a:bodyPr anchor="t">
            <a:normAutofit fontScale="90000"/>
          </a:bodyPr>
          <a:lstStyle/>
          <a:p>
            <a:pPr algn="r"/>
            <a:r>
              <a:rPr lang="en-GB" sz="40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“It’s for your own good!”</a:t>
            </a:r>
            <a:br>
              <a:rPr lang="en-GB" sz="40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sz="31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John 16:8-11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0FF0F10-C92B-4AE0-BBBC-63619835CAC7}"/>
              </a:ext>
            </a:extLst>
          </p:cNvPr>
          <p:cNvSpPr txBox="1"/>
          <p:nvPr/>
        </p:nvSpPr>
        <p:spPr>
          <a:xfrm>
            <a:off x="361950" y="1266825"/>
            <a:ext cx="8601075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Font typeface="Wingdings" panose="05000000000000000000" pitchFamily="2" charset="2"/>
              <a:buChar char="v"/>
            </a:pP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need for teaching</a:t>
            </a:r>
          </a:p>
          <a:p>
            <a:pPr marL="361950" indent="-361950">
              <a:buFont typeface="Wingdings" panose="05000000000000000000" pitchFamily="2" charset="2"/>
              <a:buChar char="v"/>
            </a:pP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Main thrust</a:t>
            </a:r>
          </a:p>
          <a:p>
            <a:pPr marL="361950" indent="-361950">
              <a:buFont typeface="Wingdings" panose="05000000000000000000" pitchFamily="2" charset="2"/>
              <a:buChar char="v"/>
            </a:pP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“Comforter?”</a:t>
            </a:r>
          </a:p>
          <a:p>
            <a:pPr marL="361950" indent="-361950">
              <a:buFont typeface="Wingdings" panose="05000000000000000000" pitchFamily="2" charset="2"/>
              <a:buChar char="v"/>
            </a:pPr>
            <a:r>
              <a:rPr lang="en-GB" sz="2800" b="1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Jesus’ remedy for troubled Christians</a:t>
            </a:r>
          </a:p>
        </p:txBody>
      </p:sp>
    </p:spTree>
    <p:extLst>
      <p:ext uri="{BB962C8B-B14F-4D97-AF65-F5344CB8AC3E}">
        <p14:creationId xmlns:p14="http://schemas.microsoft.com/office/powerpoint/2010/main" val="2821445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8A25EEF-1D28-4716-A3B4-AD4213B5C3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E05A0C4-1680-465E-B402-95B6855872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67225" y="406400"/>
            <a:ext cx="7395036" cy="946150"/>
          </a:xfrm>
        </p:spPr>
        <p:txBody>
          <a:bodyPr anchor="t">
            <a:normAutofit fontScale="90000"/>
          </a:bodyPr>
          <a:lstStyle/>
          <a:p>
            <a:pPr algn="r"/>
            <a:r>
              <a:rPr lang="en-GB" sz="40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“It’s for your own good!”</a:t>
            </a:r>
            <a:br>
              <a:rPr lang="en-GB" sz="40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sz="31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John 16:8-11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0FF0F10-C92B-4AE0-BBBC-63619835CAC7}"/>
              </a:ext>
            </a:extLst>
          </p:cNvPr>
          <p:cNvSpPr txBox="1"/>
          <p:nvPr/>
        </p:nvSpPr>
        <p:spPr>
          <a:xfrm>
            <a:off x="361950" y="1266825"/>
            <a:ext cx="860107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Font typeface="Wingdings" panose="05000000000000000000" pitchFamily="2" charset="2"/>
              <a:buChar char="v"/>
            </a:pP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need for teaching</a:t>
            </a:r>
          </a:p>
          <a:p>
            <a:pPr marL="361950" indent="-361950">
              <a:buFont typeface="Wingdings" panose="05000000000000000000" pitchFamily="2" charset="2"/>
              <a:buChar char="v"/>
            </a:pP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Main thrust</a:t>
            </a:r>
          </a:p>
          <a:p>
            <a:pPr marL="361950" indent="-361950">
              <a:buFont typeface="Wingdings" panose="05000000000000000000" pitchFamily="2" charset="2"/>
              <a:buChar char="v"/>
            </a:pP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“Comforter?”</a:t>
            </a:r>
          </a:p>
          <a:p>
            <a:pPr marL="361950" indent="-361950">
              <a:buFont typeface="Wingdings" panose="05000000000000000000" pitchFamily="2" charset="2"/>
              <a:buChar char="v"/>
            </a:pP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Jesus’ remedy for troubled Christians</a:t>
            </a:r>
          </a:p>
          <a:p>
            <a:pPr marL="361950" indent="-361950">
              <a:buFont typeface="Wingdings" panose="05000000000000000000" pitchFamily="2" charset="2"/>
              <a:buChar char="v"/>
            </a:pPr>
            <a:r>
              <a:rPr lang="en-GB" sz="2800" b="1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Hated by the world</a:t>
            </a:r>
          </a:p>
        </p:txBody>
      </p:sp>
    </p:spTree>
    <p:extLst>
      <p:ext uri="{BB962C8B-B14F-4D97-AF65-F5344CB8AC3E}">
        <p14:creationId xmlns:p14="http://schemas.microsoft.com/office/powerpoint/2010/main" val="1353090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8A25EEF-1D28-4716-A3B4-AD4213B5C3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E05A0C4-1680-465E-B402-95B6855872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67225" y="406400"/>
            <a:ext cx="7395036" cy="946150"/>
          </a:xfrm>
        </p:spPr>
        <p:txBody>
          <a:bodyPr anchor="t">
            <a:normAutofit fontScale="90000"/>
          </a:bodyPr>
          <a:lstStyle/>
          <a:p>
            <a:pPr algn="r"/>
            <a:r>
              <a:rPr lang="en-GB" sz="40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“It’s for your own good!”</a:t>
            </a:r>
            <a:br>
              <a:rPr lang="en-GB" sz="40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sz="31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John 16:8-11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0FF0F10-C92B-4AE0-BBBC-63619835CAC7}"/>
              </a:ext>
            </a:extLst>
          </p:cNvPr>
          <p:cNvSpPr txBox="1"/>
          <p:nvPr/>
        </p:nvSpPr>
        <p:spPr>
          <a:xfrm>
            <a:off x="361950" y="1266825"/>
            <a:ext cx="8601075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Font typeface="Wingdings" panose="05000000000000000000" pitchFamily="2" charset="2"/>
              <a:buChar char="v"/>
            </a:pP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need for teaching</a:t>
            </a:r>
          </a:p>
          <a:p>
            <a:pPr marL="361950" indent="-361950">
              <a:buFont typeface="Wingdings" panose="05000000000000000000" pitchFamily="2" charset="2"/>
              <a:buChar char="v"/>
            </a:pP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Main thrust</a:t>
            </a:r>
          </a:p>
          <a:p>
            <a:pPr marL="361950" indent="-361950">
              <a:buFont typeface="Wingdings" panose="05000000000000000000" pitchFamily="2" charset="2"/>
              <a:buChar char="v"/>
            </a:pP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“Comforter?”</a:t>
            </a:r>
          </a:p>
          <a:p>
            <a:pPr marL="361950" indent="-361950">
              <a:buFont typeface="Wingdings" panose="05000000000000000000" pitchFamily="2" charset="2"/>
              <a:buChar char="v"/>
            </a:pP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Jesus’ remedy for troubled Christians</a:t>
            </a:r>
          </a:p>
          <a:p>
            <a:pPr marL="361950" indent="-361950">
              <a:buFont typeface="Wingdings" panose="05000000000000000000" pitchFamily="2" charset="2"/>
              <a:buChar char="v"/>
            </a:pP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Hated by the world</a:t>
            </a:r>
          </a:p>
          <a:p>
            <a:pPr marL="361950" indent="-361950">
              <a:buFont typeface="Wingdings" panose="05000000000000000000" pitchFamily="2" charset="2"/>
              <a:buChar char="v"/>
            </a:pPr>
            <a:r>
              <a:rPr lang="en-GB" sz="2800" b="1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“Falling away?”</a:t>
            </a:r>
          </a:p>
        </p:txBody>
      </p:sp>
    </p:spTree>
    <p:extLst>
      <p:ext uri="{BB962C8B-B14F-4D97-AF65-F5344CB8AC3E}">
        <p14:creationId xmlns:p14="http://schemas.microsoft.com/office/powerpoint/2010/main" val="4128683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8A25EEF-1D28-4716-A3B4-AD4213B5C3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E05A0C4-1680-465E-B402-95B6855872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67225" y="406400"/>
            <a:ext cx="7395036" cy="946150"/>
          </a:xfrm>
        </p:spPr>
        <p:txBody>
          <a:bodyPr anchor="t">
            <a:normAutofit fontScale="90000"/>
          </a:bodyPr>
          <a:lstStyle/>
          <a:p>
            <a:pPr algn="r"/>
            <a:r>
              <a:rPr lang="en-GB" sz="40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“It’s for your own good!”</a:t>
            </a:r>
            <a:br>
              <a:rPr lang="en-GB" sz="40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sz="31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John 16:8-11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0FF0F10-C92B-4AE0-BBBC-63619835CAC7}"/>
              </a:ext>
            </a:extLst>
          </p:cNvPr>
          <p:cNvSpPr txBox="1"/>
          <p:nvPr/>
        </p:nvSpPr>
        <p:spPr>
          <a:xfrm>
            <a:off x="361950" y="1266825"/>
            <a:ext cx="8601075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Font typeface="Wingdings" panose="05000000000000000000" pitchFamily="2" charset="2"/>
              <a:buChar char="v"/>
            </a:pP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need for teaching</a:t>
            </a:r>
          </a:p>
          <a:p>
            <a:pPr marL="361950" indent="-361950">
              <a:buFont typeface="Wingdings" panose="05000000000000000000" pitchFamily="2" charset="2"/>
              <a:buChar char="v"/>
            </a:pP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Main thrust</a:t>
            </a:r>
          </a:p>
          <a:p>
            <a:pPr marL="361950" indent="-361950">
              <a:buFont typeface="Wingdings" panose="05000000000000000000" pitchFamily="2" charset="2"/>
              <a:buChar char="v"/>
            </a:pP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“Comforter?”</a:t>
            </a:r>
          </a:p>
          <a:p>
            <a:pPr marL="361950" indent="-361950">
              <a:buFont typeface="Wingdings" panose="05000000000000000000" pitchFamily="2" charset="2"/>
              <a:buChar char="v"/>
            </a:pP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Jesus’ remedy for troubled Christians</a:t>
            </a:r>
          </a:p>
          <a:p>
            <a:pPr marL="361950" indent="-361950">
              <a:buFont typeface="Wingdings" panose="05000000000000000000" pitchFamily="2" charset="2"/>
              <a:buChar char="v"/>
            </a:pP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Hated by the world</a:t>
            </a:r>
          </a:p>
          <a:p>
            <a:pPr marL="361950" indent="-361950">
              <a:buFont typeface="Wingdings" panose="05000000000000000000" pitchFamily="2" charset="2"/>
              <a:buChar char="v"/>
            </a:pP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“Falling away?”</a:t>
            </a:r>
          </a:p>
          <a:p>
            <a:pPr marL="361950" indent="-361950">
              <a:buFont typeface="Wingdings" panose="05000000000000000000" pitchFamily="2" charset="2"/>
              <a:buChar char="v"/>
            </a:pPr>
            <a:r>
              <a:rPr lang="en-GB" sz="2800" b="1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“None of you asks, ‘where are you going?’”</a:t>
            </a:r>
          </a:p>
        </p:txBody>
      </p:sp>
    </p:spTree>
    <p:extLst>
      <p:ext uri="{BB962C8B-B14F-4D97-AF65-F5344CB8AC3E}">
        <p14:creationId xmlns:p14="http://schemas.microsoft.com/office/powerpoint/2010/main" val="1050153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8A25EEF-1D28-4716-A3B4-AD4213B5C3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E05A0C4-1680-465E-B402-95B6855872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67225" y="406400"/>
            <a:ext cx="7395036" cy="946150"/>
          </a:xfrm>
        </p:spPr>
        <p:txBody>
          <a:bodyPr anchor="t">
            <a:normAutofit fontScale="90000"/>
          </a:bodyPr>
          <a:lstStyle/>
          <a:p>
            <a:pPr algn="r"/>
            <a:r>
              <a:rPr lang="en-GB" sz="40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“It’s for your own good!”</a:t>
            </a:r>
            <a:br>
              <a:rPr lang="en-GB" sz="40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sz="3100" b="1" dirty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John 16:8-11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0FF0F10-C92B-4AE0-BBBC-63619835CAC7}"/>
              </a:ext>
            </a:extLst>
          </p:cNvPr>
          <p:cNvSpPr txBox="1"/>
          <p:nvPr/>
        </p:nvSpPr>
        <p:spPr>
          <a:xfrm>
            <a:off x="361950" y="1266825"/>
            <a:ext cx="860107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Font typeface="Wingdings" panose="05000000000000000000" pitchFamily="2" charset="2"/>
              <a:buChar char="v"/>
            </a:pP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need for teaching</a:t>
            </a:r>
          </a:p>
          <a:p>
            <a:pPr marL="361950" indent="-361950">
              <a:buFont typeface="Wingdings" panose="05000000000000000000" pitchFamily="2" charset="2"/>
              <a:buChar char="v"/>
            </a:pP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Main thrust</a:t>
            </a:r>
          </a:p>
          <a:p>
            <a:pPr marL="361950" indent="-361950">
              <a:buFont typeface="Wingdings" panose="05000000000000000000" pitchFamily="2" charset="2"/>
              <a:buChar char="v"/>
            </a:pP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“Comforter?”</a:t>
            </a:r>
          </a:p>
          <a:p>
            <a:pPr marL="361950" indent="-361950">
              <a:buFont typeface="Wingdings" panose="05000000000000000000" pitchFamily="2" charset="2"/>
              <a:buChar char="v"/>
            </a:pP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Jesus’ remedy for troubled Christians</a:t>
            </a:r>
          </a:p>
          <a:p>
            <a:pPr marL="361950" indent="-361950">
              <a:buFont typeface="Wingdings" panose="05000000000000000000" pitchFamily="2" charset="2"/>
              <a:buChar char="v"/>
            </a:pP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Hated by the world</a:t>
            </a:r>
          </a:p>
          <a:p>
            <a:pPr marL="361950" indent="-361950">
              <a:buFont typeface="Wingdings" panose="05000000000000000000" pitchFamily="2" charset="2"/>
              <a:buChar char="v"/>
            </a:pP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“Falling away?”</a:t>
            </a:r>
          </a:p>
          <a:p>
            <a:pPr marL="361950" indent="-361950">
              <a:buFont typeface="Wingdings" panose="05000000000000000000" pitchFamily="2" charset="2"/>
              <a:buChar char="v"/>
            </a:pPr>
            <a:r>
              <a:rPr lang="en-GB" sz="2400" b="1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“None of you asks, ‘where are you going?’”</a:t>
            </a:r>
          </a:p>
          <a:p>
            <a:pPr marL="361950" indent="-361950">
              <a:buFont typeface="Wingdings" panose="05000000000000000000" pitchFamily="2" charset="2"/>
              <a:buChar char="v"/>
            </a:pPr>
            <a:r>
              <a:rPr lang="en-GB" sz="2800" b="1" dirty="0">
                <a:ln w="6350">
                  <a:solidFill>
                    <a:schemeClr val="tx1"/>
                  </a:solidFill>
                </a:ln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Role of Holy Spirit!</a:t>
            </a:r>
          </a:p>
        </p:txBody>
      </p:sp>
    </p:spTree>
    <p:extLst>
      <p:ext uri="{BB962C8B-B14F-4D97-AF65-F5344CB8AC3E}">
        <p14:creationId xmlns:p14="http://schemas.microsoft.com/office/powerpoint/2010/main" val="4212460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</TotalTime>
  <Words>967</Words>
  <Application>Microsoft Office PowerPoint</Application>
  <PresentationFormat>Widescreen</PresentationFormat>
  <Paragraphs>160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Calibri</vt:lpstr>
      <vt:lpstr>Calibri Light</vt:lpstr>
      <vt:lpstr>Tahoma</vt:lpstr>
      <vt:lpstr>Wingdings</vt:lpstr>
      <vt:lpstr>Office Theme</vt:lpstr>
      <vt:lpstr>“It’s for your own good!” John 16:8-11</vt:lpstr>
      <vt:lpstr>“It’s for your own good!” John 16:8-11</vt:lpstr>
      <vt:lpstr>“It’s for your own good!” John 16:8-11</vt:lpstr>
      <vt:lpstr>“It’s for your own good!” John 16:8-11</vt:lpstr>
      <vt:lpstr>“It’s for your own good!” John 16:8-11</vt:lpstr>
      <vt:lpstr>“It’s for your own good!” John 16:8-11</vt:lpstr>
      <vt:lpstr>“It’s for your own good!” John 16:8-11</vt:lpstr>
      <vt:lpstr>“It’s for your own good!” John 16:8-11</vt:lpstr>
      <vt:lpstr>“It’s for your own good!” John 16:8-11</vt:lpstr>
      <vt:lpstr>“It’s for your own good!” John 16:8-11</vt:lpstr>
      <vt:lpstr>“It’s for your own good!” John 16:8-11</vt:lpstr>
      <vt:lpstr>“It’s for your own good!” John 16:8-11</vt:lpstr>
      <vt:lpstr>“It’s for your own good!” John 16:8-11</vt:lpstr>
      <vt:lpstr>“It’s for your own good!” John 16:8-11</vt:lpstr>
      <vt:lpstr>“It’s for your own good!” John 16:8-11</vt:lpstr>
      <vt:lpstr>“It’s for your own good!” John 16:1-11</vt:lpstr>
      <vt:lpstr>“It’s for your own good!” John 16:8-11</vt:lpstr>
      <vt:lpstr>“It’s for your own good!” John 16:8-11</vt:lpstr>
      <vt:lpstr>“It’s for your own good!” John 16:8-11</vt:lpstr>
      <vt:lpstr>“It’s for your own good!” John 16:8-11</vt:lpstr>
      <vt:lpstr>“It’s for your own good!” John 16:8-11</vt:lpstr>
      <vt:lpstr>“It’s for your own good!” John 16:8-11</vt:lpstr>
      <vt:lpstr>“It’s for your own good!” John 16:8-11</vt:lpstr>
      <vt:lpstr>“It’s for your own good!” John 16:8-11</vt:lpstr>
      <vt:lpstr>“It’s for your own good!” John 16:8-11</vt:lpstr>
      <vt:lpstr>“It’s for your own good!” John 16:8-11</vt:lpstr>
      <vt:lpstr>“It’s for your own good!” John 16:8-11</vt:lpstr>
      <vt:lpstr>“It’s for your own good!” John 16:8-11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Exit Jesus, enter Holy Spirit John 16:1-11</dc:title>
  <dc:creator>Colin Howells</dc:creator>
  <cp:lastModifiedBy>Colin Howells</cp:lastModifiedBy>
  <cp:revision>17</cp:revision>
  <dcterms:created xsi:type="dcterms:W3CDTF">2021-01-06T11:40:10Z</dcterms:created>
  <dcterms:modified xsi:type="dcterms:W3CDTF">2021-02-01T12:10:02Z</dcterms:modified>
</cp:coreProperties>
</file>